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 Condensed" panose="020B0604020202020204" charset="0"/>
      <p:regular r:id="rId9"/>
      <p:bold r:id="rId10"/>
      <p:italic r:id="rId11"/>
      <p:boldItalic r:id="rId12"/>
    </p:embeddedFont>
    <p:embeddedFont>
      <p:font typeface="Arvo" panose="020B0604020202020204" charset="0"/>
      <p:regular r:id="rId13"/>
      <p:bold r:id="rId14"/>
      <p:italic r:id="rId15"/>
      <p:boldItalic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Roboto Condensed Ligh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4B1B6-3CDF-40A0-81A3-1D8D8CDB736C}">
  <a:tblStyle styleId="{FD74B1B6-3CDF-40A0-81A3-1D8D8CDB73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d99efd9e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cd99efd9e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0ad66bb6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0ad66bb6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0ad66bb6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0ad66bb6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0ad66bb6e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0ad66bb6e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8661398" cy="5150588"/>
            <a:chOff x="0" y="-7088"/>
            <a:chExt cx="8661398" cy="5150588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3" name="Google Shape;13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5" name="Google Shape;15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7" cy="6522736"/>
          </a:xfrm>
        </p:grpSpPr>
        <p:sp>
          <p:nvSpPr>
            <p:cNvPr id="18" name="Google Shape;18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3677236" y="4278349"/>
            <a:ext cx="5480828" cy="432996"/>
            <a:chOff x="5582265" y="4646738"/>
            <a:chExt cx="5480828" cy="432996"/>
          </a:xfrm>
        </p:grpSpPr>
        <p:sp>
          <p:nvSpPr>
            <p:cNvPr id="21" name="Google Shape;21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" name="Google Shape;22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3" name="Google Shape;23;p2" descr="&lt;Name&gt; / 18 Dec 2018"/>
              <p:cNvSpPr/>
              <p:nvPr/>
            </p:nvSpPr>
            <p:spPr>
              <a:xfrm>
                <a:off x="-24158748" y="330081"/>
                <a:ext cx="28907999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96497" y="1090750"/>
            <a:ext cx="6048589" cy="29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2783993" y="151811"/>
            <a:ext cx="4884552" cy="814783"/>
            <a:chOff x="2747657" y="151811"/>
            <a:chExt cx="4884552" cy="814783"/>
          </a:xfrm>
        </p:grpSpPr>
        <p:pic>
          <p:nvPicPr>
            <p:cNvPr id="27" name="Google Shape;27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747657" y="156101"/>
              <a:ext cx="1376460" cy="8104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64425" y="151811"/>
              <a:ext cx="1667784" cy="8104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13361" y="156073"/>
              <a:ext cx="1667784" cy="8104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Google Shape;30;p2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2588" y="3089627"/>
            <a:ext cx="1085962" cy="97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" descr="A picture containing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20124" y="3082451"/>
            <a:ext cx="1348395" cy="917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2"/>
          <p:cNvGrpSpPr/>
          <p:nvPr/>
        </p:nvGrpSpPr>
        <p:grpSpPr>
          <a:xfrm>
            <a:off x="8598" y="64604"/>
            <a:ext cx="2654948" cy="984906"/>
            <a:chOff x="0" y="1424063"/>
            <a:chExt cx="9768784" cy="3623925"/>
          </a:xfrm>
        </p:grpSpPr>
        <p:sp>
          <p:nvSpPr>
            <p:cNvPr id="33" name="Google Shape;33;p2"/>
            <p:cNvSpPr/>
            <p:nvPr/>
          </p:nvSpPr>
          <p:spPr>
            <a:xfrm rot="5400000">
              <a:off x="490808" y="1670679"/>
              <a:ext cx="3472396" cy="3018503"/>
            </a:xfrm>
            <a:prstGeom prst="hexagon">
              <a:avLst>
                <a:gd name="adj" fmla="val 28632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0" y="1424063"/>
              <a:ext cx="9768784" cy="3623925"/>
              <a:chOff x="0" y="1424063"/>
              <a:chExt cx="9768784" cy="3623925"/>
            </a:xfrm>
          </p:grpSpPr>
          <p:pic>
            <p:nvPicPr>
              <p:cNvPr id="35" name="Google Shape;35;p2" descr="A close up of a sign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 t="1336" b="23923"/>
              <a:stretch/>
            </p:blipFill>
            <p:spPr>
              <a:xfrm>
                <a:off x="0" y="1424063"/>
                <a:ext cx="4440200" cy="3623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36;p2" descr="A close up of a sign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 l="15918" t="75956" r="14851"/>
              <a:stretch/>
            </p:blipFill>
            <p:spPr>
              <a:xfrm>
                <a:off x="3601943" y="2316933"/>
                <a:ext cx="6166841" cy="23386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-4" y="40"/>
            <a:ext cx="6041575" cy="918449"/>
            <a:chOff x="-4" y="40"/>
            <a:chExt cx="7072430" cy="1327315"/>
          </a:xfrm>
        </p:grpSpPr>
        <p:sp>
          <p:nvSpPr>
            <p:cNvPr id="39" name="Google Shape;39;p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40" name="Google Shape;40;p3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43" name="Google Shape;43;p3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46" name="Google Shape;46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7" name="Google Shape;47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" name="Google Shape;48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51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0" y="177378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grpSp>
        <p:nvGrpSpPr>
          <p:cNvPr id="55" name="Google Shape;55;p3"/>
          <p:cNvGrpSpPr/>
          <p:nvPr/>
        </p:nvGrpSpPr>
        <p:grpSpPr>
          <a:xfrm>
            <a:off x="34488" y="4398201"/>
            <a:ext cx="1831375" cy="670793"/>
            <a:chOff x="0" y="1359227"/>
            <a:chExt cx="10070927" cy="3688764"/>
          </a:xfrm>
        </p:grpSpPr>
        <p:pic>
          <p:nvPicPr>
            <p:cNvPr id="56" name="Google Shape;56;p3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 b="23923"/>
            <a:stretch/>
          </p:blipFill>
          <p:spPr>
            <a:xfrm>
              <a:off x="0" y="1359227"/>
              <a:ext cx="4440201" cy="3688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3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 l="15918" t="75956" r="14851"/>
            <a:stretch/>
          </p:blipFill>
          <p:spPr>
            <a:xfrm>
              <a:off x="3645075" y="2245290"/>
              <a:ext cx="6425852" cy="24369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3"/>
          <p:cNvSpPr txBox="1">
            <a:spLocks noGrp="1"/>
          </p:cNvSpPr>
          <p:nvPr>
            <p:ph type="body" idx="1"/>
          </p:nvPr>
        </p:nvSpPr>
        <p:spPr>
          <a:xfrm>
            <a:off x="353218" y="918486"/>
            <a:ext cx="8437563" cy="356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❑"/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  <a:defRPr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  <a:defRPr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lvl="3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  <a:defRPr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lvl="4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  <a:defRPr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lvl="5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7441931" y="99590"/>
            <a:ext cx="1660646" cy="618070"/>
            <a:chOff x="7483354" y="66155"/>
            <a:chExt cx="1660646" cy="618070"/>
          </a:xfrm>
        </p:grpSpPr>
        <p:pic>
          <p:nvPicPr>
            <p:cNvPr id="60" name="Google Shape;60;p3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83354" y="66155"/>
              <a:ext cx="691817" cy="6180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3" descr="A picture containing clipar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54237" y="66155"/>
              <a:ext cx="889763" cy="6051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3"/>
          <p:cNvSpPr txBox="1"/>
          <p:nvPr/>
        </p:nvSpPr>
        <p:spPr>
          <a:xfrm>
            <a:off x="7661080" y="4637459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H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66" name="Google Shape;66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67" name="Google Shape;67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7" cy="6522736"/>
          </a:xfrm>
        </p:grpSpPr>
        <p:sp>
          <p:nvSpPr>
            <p:cNvPr id="70" name="Google Shape;70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3677236" y="4278349"/>
            <a:ext cx="5480828" cy="432996"/>
            <a:chOff x="5582265" y="4646738"/>
            <a:chExt cx="5480828" cy="432996"/>
          </a:xfrm>
        </p:grpSpPr>
        <p:sp>
          <p:nvSpPr>
            <p:cNvPr id="73" name="Google Shape;73;p4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" name="Google Shape;74;p4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75" name="Google Shape;75;p4" descr="&lt;Name&gt; / 18 Dec 2018"/>
              <p:cNvSpPr/>
              <p:nvPr/>
            </p:nvSpPr>
            <p:spPr>
              <a:xfrm>
                <a:off x="-24158748" y="330081"/>
                <a:ext cx="28907999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7" name="Google Shape;77;p4"/>
          <p:cNvSpPr txBox="1"/>
          <p:nvPr/>
        </p:nvSpPr>
        <p:spPr>
          <a:xfrm>
            <a:off x="685800" y="1090750"/>
            <a:ext cx="5367900" cy="29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</a:pPr>
            <a:r>
              <a:rPr lang="en-PH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you!!!</a:t>
            </a:r>
            <a:endParaRPr/>
          </a:p>
        </p:txBody>
      </p:sp>
      <p:pic>
        <p:nvPicPr>
          <p:cNvPr id="78" name="Google Shape;78;p4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1191" y="3029359"/>
            <a:ext cx="1145389" cy="102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 descr="A picture containing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0124" y="3082451"/>
            <a:ext cx="1348395" cy="917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4"/>
          <p:cNvGrpSpPr/>
          <p:nvPr/>
        </p:nvGrpSpPr>
        <p:grpSpPr>
          <a:xfrm>
            <a:off x="2783993" y="151811"/>
            <a:ext cx="4884552" cy="814783"/>
            <a:chOff x="2747657" y="151811"/>
            <a:chExt cx="4884552" cy="814783"/>
          </a:xfrm>
        </p:grpSpPr>
        <p:pic>
          <p:nvPicPr>
            <p:cNvPr id="81" name="Google Shape;8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47657" y="156101"/>
              <a:ext cx="1376460" cy="8104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 descr="A close up of a sig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64425" y="151811"/>
              <a:ext cx="1667784" cy="8104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13361" y="156073"/>
              <a:ext cx="1667784" cy="8104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oogle Shape;84;p4"/>
          <p:cNvGrpSpPr/>
          <p:nvPr/>
        </p:nvGrpSpPr>
        <p:grpSpPr>
          <a:xfrm>
            <a:off x="8598" y="64604"/>
            <a:ext cx="2654948" cy="984906"/>
            <a:chOff x="0" y="1424063"/>
            <a:chExt cx="9768784" cy="3623925"/>
          </a:xfrm>
        </p:grpSpPr>
        <p:sp>
          <p:nvSpPr>
            <p:cNvPr id="85" name="Google Shape;85;p4"/>
            <p:cNvSpPr/>
            <p:nvPr/>
          </p:nvSpPr>
          <p:spPr>
            <a:xfrm rot="5400000">
              <a:off x="490808" y="1670679"/>
              <a:ext cx="3472396" cy="3018503"/>
            </a:xfrm>
            <a:prstGeom prst="hexagon">
              <a:avLst>
                <a:gd name="adj" fmla="val 28632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" name="Google Shape;86;p4"/>
            <p:cNvGrpSpPr/>
            <p:nvPr/>
          </p:nvGrpSpPr>
          <p:grpSpPr>
            <a:xfrm>
              <a:off x="0" y="1424063"/>
              <a:ext cx="9768784" cy="3623925"/>
              <a:chOff x="0" y="1424063"/>
              <a:chExt cx="9768784" cy="3623925"/>
            </a:xfrm>
          </p:grpSpPr>
          <p:pic>
            <p:nvPicPr>
              <p:cNvPr id="87" name="Google Shape;87;p4" descr="A close up of a sign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 t="1336" b="23923"/>
              <a:stretch/>
            </p:blipFill>
            <p:spPr>
              <a:xfrm>
                <a:off x="0" y="1424063"/>
                <a:ext cx="4440200" cy="3623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Google Shape;88;p4" descr="A close up of a sign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 l="15918" t="75956" r="14851"/>
              <a:stretch/>
            </p:blipFill>
            <p:spPr>
              <a:xfrm>
                <a:off x="3601943" y="2316933"/>
                <a:ext cx="6166841" cy="23386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ctrTitle"/>
          </p:nvPr>
        </p:nvSpPr>
        <p:spPr>
          <a:xfrm>
            <a:off x="243839" y="1090750"/>
            <a:ext cx="6955614" cy="29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PH"/>
              <a:t>APRS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PH"/>
              <a:t>Store and Forward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PH"/>
              <a:t>Information</a:t>
            </a:r>
            <a:endParaRPr/>
          </a:p>
        </p:txBody>
      </p:sp>
      <p:sp>
        <p:nvSpPr>
          <p:cNvPr id="94" name="Google Shape;94;p5"/>
          <p:cNvSpPr txBox="1"/>
          <p:nvPr/>
        </p:nvSpPr>
        <p:spPr>
          <a:xfrm>
            <a:off x="4051139" y="4184289"/>
            <a:ext cx="4913881" cy="5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</a:pPr>
            <a:r>
              <a:rPr lang="en-PH" sz="16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r>
              <a:rPr lang="en-PH"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r>
              <a:rPr lang="en-PH" sz="16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PH"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April</a:t>
            </a:r>
            <a:r>
              <a:rPr lang="en-PH" sz="16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0" y="121962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PH">
                <a:solidFill>
                  <a:srgbClr val="FFC000"/>
                </a:solidFill>
              </a:rPr>
              <a:t>APRS-Digipeater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219437" y="1000339"/>
            <a:ext cx="83946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263248"/>
              </a:buClr>
              <a:buSzPts val="2000"/>
              <a:buFont typeface="Times New Roman"/>
              <a:buChar char="❏"/>
            </a:pPr>
            <a:r>
              <a:rPr lang="en-PH" sz="2000" dirty="0">
                <a:solidFill>
                  <a:srgbClr val="2632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Frequency/ baud rate: 145.825 MHz/ 1200 baud</a:t>
            </a:r>
            <a:endParaRPr sz="2000" dirty="0">
              <a:solidFill>
                <a:srgbClr val="2632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2000"/>
              <a:buFont typeface="Times New Roman"/>
              <a:buChar char="❏"/>
            </a:pPr>
            <a:r>
              <a:rPr lang="en-PH" sz="2000" dirty="0">
                <a:solidFill>
                  <a:srgbClr val="2632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Aliases: APRSAT, ARISS, WIDE</a:t>
            </a:r>
            <a:endParaRPr sz="2000" dirty="0">
              <a:solidFill>
                <a:srgbClr val="2632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2000"/>
              <a:buFont typeface="Times New Roman"/>
              <a:buChar char="❏"/>
            </a:pPr>
            <a:r>
              <a:rPr lang="en-PH" sz="2000" dirty="0">
                <a:solidFill>
                  <a:srgbClr val="2632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Beacon interval: 45 seconds</a:t>
            </a:r>
            <a:endParaRPr sz="2000" dirty="0">
              <a:solidFill>
                <a:srgbClr val="2632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2000"/>
              <a:buFont typeface="Times New Roman"/>
              <a:buChar char="❏"/>
            </a:pPr>
            <a:r>
              <a:rPr lang="en-PH" sz="2000" dirty="0">
                <a:solidFill>
                  <a:srgbClr val="2632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Beacon text message: </a:t>
            </a:r>
            <a:endParaRPr sz="1900" dirty="0">
              <a:solidFill>
                <a:srgbClr val="2632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1" name="Google Shape;101;p6"/>
          <p:cNvGraphicFramePr/>
          <p:nvPr/>
        </p:nvGraphicFramePr>
        <p:xfrm>
          <a:off x="1563500" y="2346925"/>
          <a:ext cx="6222975" cy="1950630"/>
        </p:xfrm>
        <a:graphic>
          <a:graphicData uri="http://schemas.openxmlformats.org/drawingml/2006/table">
            <a:tbl>
              <a:tblPr>
                <a:noFill/>
                <a:tableStyleId>{FD74B1B6-3CDF-40A0-81A3-1D8D8CDB736C}</a:tableStyleId>
              </a:tblPr>
              <a:tblGrid>
                <a:gridCol w="120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Satellite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Satellite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Tsuru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JG6YMX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hello! this is birdjp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Maya-2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PH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JG6YMY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PH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hello! this is birdph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GuarniSat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PH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JG6YMZ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PH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hello! this is birdpy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" name="Google Shape;102;p6"/>
          <p:cNvSpPr txBox="1"/>
          <p:nvPr/>
        </p:nvSpPr>
        <p:spPr>
          <a:xfrm>
            <a:off x="1946530" y="4353625"/>
            <a:ext cx="5073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>
                <a:solidFill>
                  <a:srgbClr val="2632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Will announce once APRS payload is activated.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0" y="121962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PH">
                <a:solidFill>
                  <a:srgbClr val="FFC000"/>
                </a:solidFill>
              </a:rPr>
              <a:t>APRS-Digipeater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219437" y="1000339"/>
            <a:ext cx="83946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263248"/>
              </a:buClr>
              <a:buSzPts val="2000"/>
              <a:buFont typeface="Times New Roman"/>
              <a:buChar char="❏"/>
            </a:pPr>
            <a:r>
              <a:rPr lang="en-PH" sz="2000">
                <a:solidFill>
                  <a:srgbClr val="2632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sending message to satellite APRS payload:</a:t>
            </a:r>
            <a:endParaRPr sz="2000">
              <a:solidFill>
                <a:srgbClr val="2632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2000"/>
              <a:buFont typeface="Times New Roman"/>
              <a:buChar char="❏"/>
            </a:pPr>
            <a:r>
              <a:rPr lang="en-PH" sz="2000">
                <a:solidFill>
                  <a:srgbClr val="2632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satellite ID</a:t>
            </a:r>
            <a:endParaRPr sz="2000">
              <a:solidFill>
                <a:srgbClr val="2632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2000"/>
              <a:buFont typeface="Times New Roman"/>
              <a:buChar char="❏"/>
            </a:pPr>
            <a:r>
              <a:rPr lang="en-PH" sz="2000">
                <a:solidFill>
                  <a:srgbClr val="2632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 message to 50 characters</a:t>
            </a:r>
            <a:endParaRPr sz="2000">
              <a:solidFill>
                <a:srgbClr val="2632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2000"/>
              <a:buFont typeface="Times New Roman"/>
              <a:buChar char="❏"/>
            </a:pPr>
            <a:r>
              <a:rPr lang="en-PH" sz="2000">
                <a:solidFill>
                  <a:srgbClr val="2632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 message should be received</a:t>
            </a:r>
            <a:endParaRPr sz="2000">
              <a:solidFill>
                <a:srgbClr val="2632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0" y="177378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FFC000"/>
                </a:solidFill>
              </a:rPr>
              <a:t>SFward - Store and Forward Mission</a:t>
            </a:r>
            <a:endParaRPr>
              <a:solidFill>
                <a:srgbClr val="F9CB9C"/>
              </a:solidFill>
            </a:endParaRPr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1"/>
          </p:nvPr>
        </p:nvSpPr>
        <p:spPr>
          <a:xfrm>
            <a:off x="353218" y="918486"/>
            <a:ext cx="8437500" cy="3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Font typeface="Times New Roman"/>
              <a:buChar char="❑"/>
            </a:pPr>
            <a:r>
              <a:rPr lang="en-PH" dirty="0" err="1">
                <a:latin typeface="Times New Roman"/>
                <a:ea typeface="Times New Roman"/>
                <a:cs typeface="Times New Roman"/>
                <a:sym typeface="Times New Roman"/>
              </a:rPr>
              <a:t>SFward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 aims to demonstrate the ability to collect </a:t>
            </a:r>
            <a:r>
              <a:rPr lang="en-PH" dirty="0" smtClean="0">
                <a:latin typeface="Times New Roman"/>
                <a:ea typeface="Times New Roman"/>
                <a:cs typeface="Times New Roman"/>
                <a:sym typeface="Times New Roman"/>
              </a:rPr>
              <a:t>data/messages 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lang="en-PH" dirty="0" smtClean="0">
                <a:latin typeface="Times New Roman"/>
                <a:ea typeface="Times New Roman"/>
                <a:cs typeface="Times New Roman"/>
                <a:sym typeface="Times New Roman"/>
              </a:rPr>
              <a:t>Amateurs via the APRS protocol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❑"/>
            </a:pP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To prove the concept, </a:t>
            </a:r>
            <a:r>
              <a:rPr lang="en-PH" dirty="0" smtClean="0">
                <a:latin typeface="Times New Roman"/>
                <a:ea typeface="Times New Roman"/>
                <a:cs typeface="Times New Roman"/>
                <a:sym typeface="Times New Roman"/>
              </a:rPr>
              <a:t>amateur 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operators and </a:t>
            </a:r>
            <a:r>
              <a:rPr lang="en-PH" dirty="0" smtClean="0">
                <a:latin typeface="Times New Roman"/>
                <a:ea typeface="Times New Roman"/>
                <a:cs typeface="Times New Roman"/>
                <a:sym typeface="Times New Roman"/>
              </a:rPr>
              <a:t>satellite 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owners may access the satellite via VHF and save their data in a dedicated slot of the mission’s memory. </a:t>
            </a:r>
            <a:r>
              <a:rPr lang="en-PH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collected data 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lang="en-PH" dirty="0" smtClean="0">
                <a:latin typeface="Times New Roman"/>
                <a:ea typeface="Times New Roman"/>
                <a:cs typeface="Times New Roman"/>
                <a:sym typeface="Times New Roman"/>
              </a:rPr>
              <a:t>downlinked using 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the UHF link.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❑"/>
            </a:pPr>
            <a:r>
              <a:rPr lang="en-PH" dirty="0" err="1">
                <a:latin typeface="Times New Roman"/>
                <a:ea typeface="Times New Roman"/>
                <a:cs typeface="Times New Roman"/>
                <a:sym typeface="Times New Roman"/>
              </a:rPr>
              <a:t>SFward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 follows the message format of APRS protocol.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❑"/>
            </a:pP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PH" dirty="0" smtClean="0">
                <a:latin typeface="Times New Roman"/>
                <a:ea typeface="Times New Roman"/>
                <a:cs typeface="Times New Roman"/>
                <a:sym typeface="Times New Roman"/>
              </a:rPr>
              <a:t>collected </a:t>
            </a:r>
            <a:r>
              <a:rPr lang="en-PH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SFward</a:t>
            </a:r>
            <a:r>
              <a:rPr lang="en-PH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messages would be published to the BIRDS Project website once downloaded from the </a:t>
            </a:r>
            <a:r>
              <a:rPr lang="en-PH" dirty="0" smtClean="0">
                <a:latin typeface="Times New Roman"/>
                <a:ea typeface="Times New Roman"/>
                <a:cs typeface="Times New Roman"/>
                <a:sym typeface="Times New Roman"/>
              </a:rPr>
              <a:t>satellites.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0" y="177378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FFC000"/>
                </a:solidFill>
              </a:rPr>
              <a:t>SFward - Usage Guidance </a:t>
            </a:r>
            <a:endParaRPr>
              <a:solidFill>
                <a:srgbClr val="F9CB9C"/>
              </a:solidFill>
            </a:endParaRPr>
          </a:p>
        </p:txBody>
      </p:sp>
      <p:sp>
        <p:nvSpPr>
          <p:cNvPr id="120" name="Google Shape;120;p9"/>
          <p:cNvSpPr txBox="1">
            <a:spLocks noGrp="1"/>
          </p:cNvSpPr>
          <p:nvPr>
            <p:ph type="body" idx="1"/>
          </p:nvPr>
        </p:nvSpPr>
        <p:spPr>
          <a:xfrm>
            <a:off x="353218" y="918486"/>
            <a:ext cx="8437500" cy="3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Font typeface="Times New Roman"/>
              <a:buChar char="❏"/>
            </a:pPr>
            <a:r>
              <a:rPr lang="en-PH" dirty="0" err="1">
                <a:latin typeface="Times New Roman"/>
                <a:ea typeface="Times New Roman"/>
                <a:cs typeface="Times New Roman"/>
                <a:sym typeface="Times New Roman"/>
              </a:rPr>
              <a:t>SFward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 Microcontroller saves all received APRS packets. Thus it can be used as an </a:t>
            </a:r>
            <a:r>
              <a:rPr lang="en-PH" dirty="0" err="1">
                <a:latin typeface="Times New Roman"/>
                <a:ea typeface="Times New Roman"/>
                <a:cs typeface="Times New Roman"/>
                <a:sym typeface="Times New Roman"/>
              </a:rPr>
              <a:t>amatuer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 mailing box.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❏"/>
            </a:pP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Uplink frequency is 145.825 MHz working only when APRS payload is activated.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❏"/>
            </a:pP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Total available data size is 67 </a:t>
            </a:r>
            <a:r>
              <a:rPr lang="en-PH" dirty="0" smtClean="0">
                <a:latin typeface="Times New Roman"/>
                <a:ea typeface="Times New Roman"/>
                <a:cs typeface="Times New Roman"/>
                <a:sym typeface="Times New Roman"/>
              </a:rPr>
              <a:t>characters 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in each packet. However, the first two bytes are reserved to identify the </a:t>
            </a:r>
            <a:r>
              <a:rPr lang="en-PH" dirty="0" err="1">
                <a:latin typeface="Times New Roman"/>
                <a:ea typeface="Times New Roman"/>
                <a:cs typeface="Times New Roman"/>
                <a:sym typeface="Times New Roman"/>
              </a:rPr>
              <a:t>SFward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 packets from the rest of the APRS packets.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❏"/>
            </a:pP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Packets -which their data part starts with “SF” letters- are considered </a:t>
            </a:r>
            <a:r>
              <a:rPr lang="en-PH" dirty="0" err="1">
                <a:latin typeface="Times New Roman"/>
                <a:ea typeface="Times New Roman"/>
                <a:cs typeface="Times New Roman"/>
                <a:sym typeface="Times New Roman"/>
              </a:rPr>
              <a:t>SFward</a:t>
            </a:r>
            <a:r>
              <a:rPr lang="en-PH" dirty="0">
                <a:latin typeface="Times New Roman"/>
                <a:ea typeface="Times New Roman"/>
                <a:cs typeface="Times New Roman"/>
                <a:sym typeface="Times New Roman"/>
              </a:rPr>
              <a:t> packets (SF-packets).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0" y="177378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FFC000"/>
                </a:solidFill>
              </a:rPr>
              <a:t>SFward - Concept of Operation</a:t>
            </a:r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353225" y="3567908"/>
            <a:ext cx="84375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Example message format: SF &lt;insert message up to 65 characters&gt;</a:t>
            </a:r>
            <a:b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Destination: JG6YMX/Y/Z (Japan, Philippines, Paraguay)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10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1363225" y="1302150"/>
            <a:ext cx="6417550" cy="21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587836" y="2062123"/>
            <a:ext cx="914400" cy="97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ectangle 6"/>
          <p:cNvSpPr/>
          <p:nvPr/>
        </p:nvSpPr>
        <p:spPr>
          <a:xfrm>
            <a:off x="6433351" y="2548727"/>
            <a:ext cx="304800" cy="307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ectangle 7"/>
          <p:cNvSpPr/>
          <p:nvPr/>
        </p:nvSpPr>
        <p:spPr>
          <a:xfrm>
            <a:off x="6143766" y="3009960"/>
            <a:ext cx="1573215" cy="468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5" name="Picture 2" descr="Image result for satellite repeater">
            <a:extLst>
              <a:ext uri="{FF2B5EF4-FFF2-40B4-BE49-F238E27FC236}">
                <a16:creationId xmlns:a16="http://schemas.microsoft.com/office/drawing/2014/main" id="{336276C6-C4F1-43B3-8FDA-0B1BBCF00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6" t="49422"/>
          <a:stretch/>
        </p:blipFill>
        <p:spPr bwMode="auto">
          <a:xfrm>
            <a:off x="6613322" y="2264663"/>
            <a:ext cx="1165368" cy="14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7836" y="1908234"/>
            <a:ext cx="153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Amateur users</a:t>
            </a:r>
            <a:endParaRPr lang="en-PH" dirty="0"/>
          </a:p>
        </p:txBody>
      </p:sp>
      <p:sp>
        <p:nvSpPr>
          <p:cNvPr id="12" name="Rectangle 11"/>
          <p:cNvSpPr/>
          <p:nvPr/>
        </p:nvSpPr>
        <p:spPr>
          <a:xfrm rot="1881500">
            <a:off x="5895402" y="1473844"/>
            <a:ext cx="888233" cy="3853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Rectangle 12"/>
          <p:cNvSpPr/>
          <p:nvPr/>
        </p:nvSpPr>
        <p:spPr>
          <a:xfrm rot="1881500">
            <a:off x="5861202" y="1989704"/>
            <a:ext cx="615945" cy="1428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Rectangle 13"/>
          <p:cNvSpPr/>
          <p:nvPr/>
        </p:nvSpPr>
        <p:spPr>
          <a:xfrm>
            <a:off x="6433350" y="3084440"/>
            <a:ext cx="428459" cy="425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Rectangle 14"/>
          <p:cNvSpPr/>
          <p:nvPr/>
        </p:nvSpPr>
        <p:spPr>
          <a:xfrm>
            <a:off x="6546883" y="2201565"/>
            <a:ext cx="707357" cy="425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/>
          <p:cNvSpPr txBox="1"/>
          <p:nvPr/>
        </p:nvSpPr>
        <p:spPr>
          <a:xfrm rot="1977128">
            <a:off x="5721246" y="1355982"/>
            <a:ext cx="116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APRS message</a:t>
            </a:r>
            <a:endParaRPr lang="en-PH" dirty="0"/>
          </a:p>
        </p:txBody>
      </p:sp>
      <p:sp>
        <p:nvSpPr>
          <p:cNvPr id="17" name="TextBox 16"/>
          <p:cNvSpPr txBox="1"/>
          <p:nvPr/>
        </p:nvSpPr>
        <p:spPr>
          <a:xfrm rot="2420066">
            <a:off x="5256419" y="2142096"/>
            <a:ext cx="1163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ACK</a:t>
            </a:r>
            <a:endParaRPr lang="en-PH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289</Words>
  <Application>Microsoft Office PowerPoint</Application>
  <PresentationFormat>On-screen Show (16:9)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Roboto Condensed</vt:lpstr>
      <vt:lpstr>Noto Sans Symbols</vt:lpstr>
      <vt:lpstr>Times New Roman</vt:lpstr>
      <vt:lpstr>Arial</vt:lpstr>
      <vt:lpstr>Arvo</vt:lpstr>
      <vt:lpstr>Book Antiqua</vt:lpstr>
      <vt:lpstr>Roboto Condensed Light</vt:lpstr>
      <vt:lpstr>Salerio template</vt:lpstr>
      <vt:lpstr>APRS Store and Forward Information</vt:lpstr>
      <vt:lpstr>APRS-Digipeater</vt:lpstr>
      <vt:lpstr>APRS-Digipeater</vt:lpstr>
      <vt:lpstr>SFward - Store and Forward Mission</vt:lpstr>
      <vt:lpstr>SFward - Usage Guidance </vt:lpstr>
      <vt:lpstr>SFward - Concept of Operation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APRS Store and Forward Information</dc:title>
  <dc:creator>Iz</dc:creator>
  <cp:lastModifiedBy>Izrael Zenar Casople BAUTISTA</cp:lastModifiedBy>
  <cp:revision>3</cp:revision>
  <dcterms:modified xsi:type="dcterms:W3CDTF">2021-04-14T04:48:42Z</dcterms:modified>
</cp:coreProperties>
</file>