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285" r:id="rId2"/>
    <p:sldId id="284" r:id="rId3"/>
    <p:sldId id="286" r:id="rId4"/>
    <p:sldId id="287" r:id="rId5"/>
    <p:sldId id="288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A92E7B-D8EF-4CFA-882B-B6270B57A348}">
  <a:tblStyle styleId="{4DA92E7B-D8EF-4CFA-882B-B6270B57A3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4"/>
    <p:restoredTop sz="94548" autoAdjust="0"/>
  </p:normalViewPr>
  <p:slideViewPr>
    <p:cSldViewPr snapToGrid="0">
      <p:cViewPr varScale="1">
        <p:scale>
          <a:sx n="171" d="100"/>
          <a:sy n="171" d="100"/>
        </p:scale>
        <p:origin x="7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090DC-EB65-2246-B62E-54DEDC5AB6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C5C5B-DE5C-0840-9C41-2E3592A86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767D-3182-474B-9854-4BCC47233973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7AA8-C314-4C4D-B514-5DF5CA4ED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E212-1653-EB4C-8E9E-B83BF5A13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B2910-04C0-FF45-AB81-BC3FF0B5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613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11;p2">
            <a:extLst>
              <a:ext uri="{FF2B5EF4-FFF2-40B4-BE49-F238E27FC236}">
                <a16:creationId xmlns:a16="http://schemas.microsoft.com/office/drawing/2014/main" id="{F2982F9E-B693-DB4E-84F9-88A838093E04}"/>
              </a:ext>
            </a:extLst>
          </p:cNvPr>
          <p:cNvGrpSpPr/>
          <p:nvPr userDrawn="1"/>
        </p:nvGrpSpPr>
        <p:grpSpPr>
          <a:xfrm>
            <a:off x="0" y="0"/>
            <a:ext cx="8661398" cy="5150588"/>
            <a:chOff x="0" y="-7088"/>
            <a:chExt cx="8661398" cy="5150588"/>
          </a:xfrm>
        </p:grpSpPr>
        <p:sp>
          <p:nvSpPr>
            <p:cNvPr id="37" name="Google Shape;12;p2">
              <a:extLst>
                <a:ext uri="{FF2B5EF4-FFF2-40B4-BE49-F238E27FC236}">
                  <a16:creationId xmlns:a16="http://schemas.microsoft.com/office/drawing/2014/main" id="{59A20DAE-7B73-9E4D-8C36-F7DCFE0D10C6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;p2">
              <a:extLst>
                <a:ext uri="{FF2B5EF4-FFF2-40B4-BE49-F238E27FC236}">
                  <a16:creationId xmlns:a16="http://schemas.microsoft.com/office/drawing/2014/main" id="{5B5949D3-39EF-A347-B999-6756F4EE99DB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 descr="&lt;Name&gt; / 18 Dec 2018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96497" y="1090750"/>
            <a:ext cx="6048589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ja-JP" altLang="en-US"/>
              <a:t>マスター タイトルの書式設定</a:t>
            </a:r>
            <a:endParaRPr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537766-0E3A-C94D-A602-216580F2D93B}"/>
              </a:ext>
            </a:extLst>
          </p:cNvPr>
          <p:cNvGrpSpPr/>
          <p:nvPr userDrawn="1"/>
        </p:nvGrpSpPr>
        <p:grpSpPr>
          <a:xfrm>
            <a:off x="2783993" y="151811"/>
            <a:ext cx="4884552" cy="814783"/>
            <a:chOff x="2747657" y="151811"/>
            <a:chExt cx="4884552" cy="81478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78AA8A-3E48-D14E-AF9B-593FC0FB3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6E370989-BC3C-6C45-ADF8-8A7189EDCFF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536B7A-9A6C-7D48-8984-1112E9AA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2E168977-B884-C948-9CD7-D1736CA2A1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92588" y="3089627"/>
            <a:ext cx="1085962" cy="970199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D93C5DA9-DF8E-2742-A5BF-E315DB9706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0124" y="3082451"/>
            <a:ext cx="1348395" cy="91710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D672CE5-EBC4-9E42-9288-7A7C0CFF7D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98" y="64604"/>
            <a:ext cx="2654948" cy="984906"/>
            <a:chOff x="0" y="1424063"/>
            <a:chExt cx="9768784" cy="3623925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F1CD729E-3EA6-6F48-AAD8-E48EFA65D5F2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8E12BA-A70A-494A-9BEE-C0B34DF010A5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2" name="Picture 31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EE0A632C-269A-7947-A42B-E8D3052B6A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3" name="Picture 32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FC5D9698-A2CE-4140-B0EE-8FDBA688E9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6041575" cy="918449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6EA49381-1911-C047-8847-A717F583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7378"/>
            <a:ext cx="5258400" cy="766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6256A1-9FDD-0E47-A868-F67A8B90CC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488" y="4398201"/>
            <a:ext cx="1831375" cy="670793"/>
            <a:chOff x="0" y="1359227"/>
            <a:chExt cx="10070927" cy="3688764"/>
          </a:xfrm>
        </p:grpSpPr>
        <p:pic>
          <p:nvPicPr>
            <p:cNvPr id="32" name="Picture 31" descr="A close up of a sign&#10;&#10;Description automatically generated">
              <a:extLst>
                <a:ext uri="{FF2B5EF4-FFF2-40B4-BE49-F238E27FC236}">
                  <a16:creationId xmlns:a16="http://schemas.microsoft.com/office/drawing/2014/main" id="{310B0803-B441-8849-B714-127F463F4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23923"/>
            <a:stretch/>
          </p:blipFill>
          <p:spPr>
            <a:xfrm>
              <a:off x="0" y="1359227"/>
              <a:ext cx="4440201" cy="3688764"/>
            </a:xfrm>
            <a:prstGeom prst="rect">
              <a:avLst/>
            </a:prstGeom>
          </p:spPr>
        </p:pic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090AB45F-3D00-9A41-A49C-40F1DB9C6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918" t="75957" r="14852"/>
            <a:stretch/>
          </p:blipFill>
          <p:spPr>
            <a:xfrm>
              <a:off x="3645075" y="2245290"/>
              <a:ext cx="6425852" cy="2436924"/>
            </a:xfrm>
            <a:prstGeom prst="rect">
              <a:avLst/>
            </a:prstGeom>
          </p:spPr>
        </p:pic>
      </p:grp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B8A1D972-3C87-7746-BF5E-D89FAE712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3218" y="918486"/>
            <a:ext cx="8437563" cy="3567139"/>
          </a:xfrm>
        </p:spPr>
        <p:txBody>
          <a:bodyPr anchor="t"/>
          <a:lstStyle>
            <a:lvl1pPr marL="419100" indent="-342900">
              <a:buFont typeface="Wingdings" pitchFamily="2" charset="2"/>
              <a:buChar char="q"/>
              <a:defRPr>
                <a:latin typeface="Book Antiqua" panose="02040602050305030304" pitchFamily="18" charset="0"/>
              </a:defRPr>
            </a:lvl1pPr>
            <a:lvl2pPr marL="9144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2pPr>
            <a:lvl3pPr marL="13716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3pPr>
            <a:lvl4pPr marL="18288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4pPr>
            <a:lvl5pPr marL="2286000" indent="-381000">
              <a:buFont typeface="Wingdings" pitchFamily="2" charset="2"/>
              <a:buChar char="§"/>
              <a:defRPr>
                <a:latin typeface="Book Antiqua" panose="02040602050305030304" pitchFamily="18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E0DAB8-F2B4-064E-871A-6167B7777C51}"/>
              </a:ext>
            </a:extLst>
          </p:cNvPr>
          <p:cNvGrpSpPr/>
          <p:nvPr userDrawn="1"/>
        </p:nvGrpSpPr>
        <p:grpSpPr>
          <a:xfrm>
            <a:off x="7441931" y="99590"/>
            <a:ext cx="1660646" cy="618070"/>
            <a:chOff x="7483354" y="66155"/>
            <a:chExt cx="1660646" cy="618070"/>
          </a:xfrm>
        </p:grpSpPr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5C2F2081-A7DD-EE47-A78E-15536D59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3354" y="66155"/>
              <a:ext cx="691817" cy="618070"/>
            </a:xfrm>
            <a:prstGeom prst="rect">
              <a:avLst/>
            </a:prstGeom>
          </p:spPr>
        </p:pic>
        <p:pic>
          <p:nvPicPr>
            <p:cNvPr id="29" name="Picture 2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B91DA04-02BF-1447-A943-3B931E3D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4237" y="66155"/>
              <a:ext cx="889763" cy="605169"/>
            </a:xfrm>
            <a:prstGeom prst="rect">
              <a:avLst/>
            </a:prstGeom>
          </p:spPr>
        </p:pic>
      </p:grpSp>
      <p:sp>
        <p:nvSpPr>
          <p:cNvPr id="35" name="Google Shape;80;p5">
            <a:extLst>
              <a:ext uri="{FF2B5EF4-FFF2-40B4-BE49-F238E27FC236}">
                <a16:creationId xmlns:a16="http://schemas.microsoft.com/office/drawing/2014/main" id="{1048C3BA-8624-CC46-8A46-13155CD5ECE1}"/>
              </a:ext>
            </a:extLst>
          </p:cNvPr>
          <p:cNvSpPr txBox="1">
            <a:spLocks/>
          </p:cNvSpPr>
          <p:nvPr userDrawn="1"/>
        </p:nvSpPr>
        <p:spPr>
          <a:xfrm>
            <a:off x="7661080" y="4637459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0B9-A660-CE43-AB21-07B4AFBD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78C1013D-74CA-1840-9635-52351AFC261E}"/>
              </a:ext>
            </a:extLst>
          </p:cNvPr>
          <p:cNvSpPr/>
          <p:nvPr userDrawn="1"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" name="Google Shape;11;p2">
            <a:extLst>
              <a:ext uri="{FF2B5EF4-FFF2-40B4-BE49-F238E27FC236}">
                <a16:creationId xmlns:a16="http://schemas.microsoft.com/office/drawing/2014/main" id="{E085B59D-BEAE-064D-8654-C5F2A1DF5691}"/>
              </a:ext>
            </a:extLst>
          </p:cNvPr>
          <p:cNvGrpSpPr/>
          <p:nvPr userDrawn="1"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9C5D1A8C-6149-8E49-A2C8-366E3CA55392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;p2">
              <a:extLst>
                <a:ext uri="{FF2B5EF4-FFF2-40B4-BE49-F238E27FC236}">
                  <a16:creationId xmlns:a16="http://schemas.microsoft.com/office/drawing/2014/main" id="{2EE0ED3D-EA8C-9444-8807-C555BE852635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" name="Google Shape;14;p2">
            <a:extLst>
              <a:ext uri="{FF2B5EF4-FFF2-40B4-BE49-F238E27FC236}">
                <a16:creationId xmlns:a16="http://schemas.microsoft.com/office/drawing/2014/main" id="{C78AB387-713F-F949-AD07-12038D7A7648}"/>
              </a:ext>
            </a:extLst>
          </p:cNvPr>
          <p:cNvGrpSpPr/>
          <p:nvPr userDrawn="1"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9" name="Google Shape;15;p2">
              <a:extLst>
                <a:ext uri="{FF2B5EF4-FFF2-40B4-BE49-F238E27FC236}">
                  <a16:creationId xmlns:a16="http://schemas.microsoft.com/office/drawing/2014/main" id="{B487219F-5275-DF48-9E1D-A18D85179D06}"/>
                </a:ext>
              </a:extLst>
            </p:cNvPr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" name="Google Shape;16;p2">
              <a:extLst>
                <a:ext uri="{FF2B5EF4-FFF2-40B4-BE49-F238E27FC236}">
                  <a16:creationId xmlns:a16="http://schemas.microsoft.com/office/drawing/2014/main" id="{FA4FD3FC-BEAB-4247-8D1F-61F5EDAA920D}"/>
                </a:ext>
              </a:extLst>
            </p:cNvPr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1" name="Google Shape;17;p2">
            <a:extLst>
              <a:ext uri="{FF2B5EF4-FFF2-40B4-BE49-F238E27FC236}">
                <a16:creationId xmlns:a16="http://schemas.microsoft.com/office/drawing/2014/main" id="{4AD74878-EEF1-BF43-8472-1246CF7055A0}"/>
              </a:ext>
            </a:extLst>
          </p:cNvPr>
          <p:cNvGrpSpPr/>
          <p:nvPr userDrawn="1"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2" name="Google Shape;18;p2">
              <a:extLst>
                <a:ext uri="{FF2B5EF4-FFF2-40B4-BE49-F238E27FC236}">
                  <a16:creationId xmlns:a16="http://schemas.microsoft.com/office/drawing/2014/main" id="{1BE051BE-ABD6-BD49-A5B6-541C02C2A638}"/>
                </a:ext>
              </a:extLst>
            </p:cNvPr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9;p2">
              <a:extLst>
                <a:ext uri="{FF2B5EF4-FFF2-40B4-BE49-F238E27FC236}">
                  <a16:creationId xmlns:a16="http://schemas.microsoft.com/office/drawing/2014/main" id="{9C43FD2B-A692-5547-9007-4776785D03ED}"/>
                </a:ext>
              </a:extLst>
            </p:cNvPr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14" name="Google Shape;20;p2" descr="&lt;Name&gt; / 18 Dec 2018">
                <a:extLst>
                  <a:ext uri="{FF2B5EF4-FFF2-40B4-BE49-F238E27FC236}">
                    <a16:creationId xmlns:a16="http://schemas.microsoft.com/office/drawing/2014/main" id="{4037AB03-8B91-7A4B-BBB4-5C040C868AF4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21;p2">
                <a:extLst>
                  <a:ext uri="{FF2B5EF4-FFF2-40B4-BE49-F238E27FC236}">
                    <a16:creationId xmlns:a16="http://schemas.microsoft.com/office/drawing/2014/main" id="{8D1A2F54-9CD7-7D45-92A3-76E0AECA24E8}"/>
                  </a:ext>
                </a:extLst>
              </p:cNvPr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Google Shape;22;p2">
            <a:extLst>
              <a:ext uri="{FF2B5EF4-FFF2-40B4-BE49-F238E27FC236}">
                <a16:creationId xmlns:a16="http://schemas.microsoft.com/office/drawing/2014/main" id="{75F9796D-DBD1-A04D-BB9D-2C37F5BF98E5}"/>
              </a:ext>
            </a:extLst>
          </p:cNvPr>
          <p:cNvSpPr txBox="1">
            <a:spLocks/>
          </p:cNvSpPr>
          <p:nvPr userDrawn="1"/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0" i="0" u="none" strike="noStrike" cap="none">
                <a:solidFill>
                  <a:srgbClr val="FFFFFF"/>
                </a:solidFill>
                <a:latin typeface="Zapfino" panose="03030300040707070C03" pitchFamily="66" charset="77"/>
                <a:ea typeface="Roboto Condensed"/>
                <a:cs typeface="Roboto Condensed"/>
                <a:sym typeface="Roboto Condense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dirty="0"/>
              <a:t>Thank you!!!</a:t>
            </a:r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B1DA322-513F-3140-9341-16709A889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1191" y="3029359"/>
            <a:ext cx="1145389" cy="1023291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E0A853FF-FF1E-8542-A809-C616734119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0124" y="3082451"/>
            <a:ext cx="1348395" cy="91710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A929617-4B13-5148-BBF0-DF96E1ADE4D8}"/>
              </a:ext>
            </a:extLst>
          </p:cNvPr>
          <p:cNvGrpSpPr/>
          <p:nvPr userDrawn="1"/>
        </p:nvGrpSpPr>
        <p:grpSpPr>
          <a:xfrm>
            <a:off x="2783993" y="151811"/>
            <a:ext cx="4884552" cy="814783"/>
            <a:chOff x="2747657" y="151811"/>
            <a:chExt cx="4884552" cy="81478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3F1B25-9844-BF44-8F14-F09C2A94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657" y="156101"/>
              <a:ext cx="1376460" cy="810493"/>
            </a:xfrm>
            <a:prstGeom prst="rect">
              <a:avLst/>
            </a:prstGeom>
          </p:spPr>
        </p:pic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B2516CE3-46DD-5B44-A4D9-29E944FEF9B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64425" y="151811"/>
              <a:ext cx="1667784" cy="81049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5109556-B40A-6C42-A792-C7A6690E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3361" y="156073"/>
              <a:ext cx="1667784" cy="81049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DAEF16-7680-A048-9CF2-6D3622A9B4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598" y="64604"/>
            <a:ext cx="2654948" cy="984906"/>
            <a:chOff x="0" y="1424063"/>
            <a:chExt cx="9768784" cy="3623925"/>
          </a:xfrm>
        </p:grpSpPr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EA06AAD9-393B-5042-B086-FC621EE506C1}"/>
                </a:ext>
              </a:extLst>
            </p:cNvPr>
            <p:cNvSpPr/>
            <p:nvPr/>
          </p:nvSpPr>
          <p:spPr>
            <a:xfrm rot="5400000">
              <a:off x="490808" y="1670679"/>
              <a:ext cx="3472396" cy="3018503"/>
            </a:xfrm>
            <a:prstGeom prst="hexagon">
              <a:avLst>
                <a:gd name="adj" fmla="val 2863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622784-A3BC-5C49-8614-B06AF27DCD1F}"/>
                </a:ext>
              </a:extLst>
            </p:cNvPr>
            <p:cNvGrpSpPr/>
            <p:nvPr/>
          </p:nvGrpSpPr>
          <p:grpSpPr>
            <a:xfrm>
              <a:off x="0" y="1424063"/>
              <a:ext cx="9768784" cy="3623925"/>
              <a:chOff x="0" y="1424063"/>
              <a:chExt cx="9768784" cy="3623925"/>
            </a:xfrm>
          </p:grpSpPr>
          <p:pic>
            <p:nvPicPr>
              <p:cNvPr id="34" name="Picture 3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7B1402B-FBE6-544C-AA88-D2F9CD506B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1337" b="23923"/>
              <a:stretch/>
            </p:blipFill>
            <p:spPr>
              <a:xfrm>
                <a:off x="0" y="1424063"/>
                <a:ext cx="4440200" cy="3623925"/>
              </a:xfrm>
              <a:prstGeom prst="rect">
                <a:avLst/>
              </a:prstGeom>
            </p:spPr>
          </p:pic>
          <p:pic>
            <p:nvPicPr>
              <p:cNvPr id="35" name="Picture 34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B45A6E9-15F3-3F42-AEEE-C70D8AFE9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5918" t="75957" r="14852"/>
              <a:stretch/>
            </p:blipFill>
            <p:spPr>
              <a:xfrm>
                <a:off x="3601943" y="2316933"/>
                <a:ext cx="6166841" cy="2338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172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04F48-FB6C-2646-817B-0F98B826C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497" y="1090750"/>
            <a:ext cx="7596673" cy="2961900"/>
          </a:xfrm>
        </p:spPr>
        <p:txBody>
          <a:bodyPr/>
          <a:lstStyle/>
          <a:p>
            <a:r>
              <a:rPr kumimoji="1" lang="en-US" altLang="ja-JP" dirty="0"/>
              <a:t>How to use </a:t>
            </a:r>
            <a:br>
              <a:rPr kumimoji="1" lang="en-US" altLang="ja-JP" dirty="0"/>
            </a:br>
            <a:r>
              <a:rPr kumimoji="1" lang="en-US" altLang="ja-JP" sz="4400" dirty="0"/>
              <a:t>“BIRDS-4 CW decoder”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E27E09-0164-6A4B-8C64-5F948F94BC3B}"/>
              </a:ext>
            </a:extLst>
          </p:cNvPr>
          <p:cNvSpPr txBox="1"/>
          <p:nvPr/>
        </p:nvSpPr>
        <p:spPr>
          <a:xfrm>
            <a:off x="296497" y="4226944"/>
            <a:ext cx="17379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Daisuke Nakayama</a:t>
            </a:r>
          </a:p>
          <a:p>
            <a:r>
              <a:rPr kumimoji="1" lang="en-US" altLang="ja-JP" dirty="0"/>
              <a:t>2021/3/11</a:t>
            </a:r>
          </a:p>
          <a:p>
            <a:r>
              <a:rPr kumimoji="1" lang="en-US" altLang="ja-JP" dirty="0"/>
              <a:t>for software v1.1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86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82776A-C1E1-E348-ADB9-C15CE32ACD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3400" indent="-457200">
              <a:buClr>
                <a:srgbClr val="002060"/>
              </a:buClr>
              <a:buFont typeface="+mj-lt"/>
              <a:buAutoNum type="arabicPeriod"/>
            </a:pPr>
            <a:r>
              <a:rPr kumimoji="1" lang="en-US" altLang="ja-JP" dirty="0"/>
              <a:t>Put your callsign</a:t>
            </a:r>
          </a:p>
          <a:p>
            <a:pPr marL="533400" indent="-457200">
              <a:buClr>
                <a:srgbClr val="002060"/>
              </a:buClr>
              <a:buFont typeface="+mj-lt"/>
              <a:buAutoNum type="arabicPeriod"/>
            </a:pPr>
            <a:r>
              <a:rPr kumimoji="1" lang="en-US" altLang="ja-JP" dirty="0"/>
              <a:t>Select saving path</a:t>
            </a:r>
          </a:p>
          <a:p>
            <a:r>
              <a:rPr lang="en-US" altLang="ja-JP" dirty="0"/>
              <a:t>They are saved in decoder</a:t>
            </a:r>
          </a:p>
          <a:p>
            <a:r>
              <a:rPr lang="en-US" altLang="ja-JP" dirty="0"/>
              <a:t>“GS Name” is optional</a:t>
            </a:r>
          </a:p>
          <a:p>
            <a:endParaRPr kumimoji="1" lang="ja-JP" altLang="en-US"/>
          </a:p>
        </p:txBody>
      </p:sp>
      <p:pic>
        <p:nvPicPr>
          <p:cNvPr id="16" name="図 15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69D7BEF-226B-AD4B-8C65-4B25E899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261" y="1417226"/>
            <a:ext cx="4383883" cy="289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340E5AC-25CE-894F-BCA5-CEDB9CD3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Initial setting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FA392C-F938-D041-AB4A-BDB5202D0E9C}"/>
              </a:ext>
            </a:extLst>
          </p:cNvPr>
          <p:cNvSpPr/>
          <p:nvPr/>
        </p:nvSpPr>
        <p:spPr>
          <a:xfrm>
            <a:off x="5815177" y="1946695"/>
            <a:ext cx="3130416" cy="201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351F041-EDA8-0847-9C27-861776DAA2E6}"/>
              </a:ext>
            </a:extLst>
          </p:cNvPr>
          <p:cNvSpPr/>
          <p:nvPr/>
        </p:nvSpPr>
        <p:spPr>
          <a:xfrm>
            <a:off x="4909033" y="1958199"/>
            <a:ext cx="595222" cy="276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6A9FEEF-4A74-2848-8B47-A25B8977F3EC}"/>
              </a:ext>
            </a:extLst>
          </p:cNvPr>
          <p:cNvCxnSpPr>
            <a:cxnSpLocks/>
          </p:cNvCxnSpPr>
          <p:nvPr/>
        </p:nvCxnSpPr>
        <p:spPr>
          <a:xfrm>
            <a:off x="8172615" y="1364976"/>
            <a:ext cx="664698" cy="66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A0F24AF-63EF-624B-9347-2BC9FDF0530D}"/>
              </a:ext>
            </a:extLst>
          </p:cNvPr>
          <p:cNvCxnSpPr>
            <a:cxnSpLocks/>
          </p:cNvCxnSpPr>
          <p:nvPr/>
        </p:nvCxnSpPr>
        <p:spPr>
          <a:xfrm>
            <a:off x="4390849" y="1420778"/>
            <a:ext cx="518184" cy="518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AE939A2-ED60-7A4B-83AA-3B719F134FE6}"/>
              </a:ext>
            </a:extLst>
          </p:cNvPr>
          <p:cNvSpPr txBox="1"/>
          <p:nvPr/>
        </p:nvSpPr>
        <p:spPr>
          <a:xfrm>
            <a:off x="3880132" y="1109449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Callsign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C6B95C-A061-C141-853B-BE9F32798D12}"/>
              </a:ext>
            </a:extLst>
          </p:cNvPr>
          <p:cNvSpPr txBox="1"/>
          <p:nvPr/>
        </p:nvSpPr>
        <p:spPr>
          <a:xfrm>
            <a:off x="7710167" y="1057199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2. Path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3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0EE86-C84C-3D41-9764-CFFAF214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When you receive CW beacon 1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ECAFB7-6D35-414C-A0E8-9E30B61C8C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kumimoji="1" lang="en-US" altLang="ja-JP" sz="1600" dirty="0"/>
              <a:t>Select the Satellite</a:t>
            </a:r>
          </a:p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kumimoji="1" lang="en-US" altLang="ja-JP" sz="1600" dirty="0"/>
              <a:t>Input last 10 digits of CW beacon.</a:t>
            </a:r>
          </a:p>
          <a:p>
            <a:pPr marL="1028700" lvl="1" indent="-457200">
              <a:buClr>
                <a:srgbClr val="002060"/>
              </a:buClr>
              <a:buSzPct val="100000"/>
            </a:pPr>
            <a:r>
              <a:rPr lang="en-US" altLang="ja-JP" sz="1600" dirty="0"/>
              <a:t>e.g. 000000f987</a:t>
            </a:r>
          </a:p>
          <a:p>
            <a:pPr marL="1028700" lvl="1" indent="-457200">
              <a:buClr>
                <a:srgbClr val="002060"/>
              </a:buClr>
              <a:buSzPct val="100000"/>
            </a:pPr>
            <a:r>
              <a:rPr lang="en-US" altLang="ja-JP" sz="1600" dirty="0"/>
              <a:t>e.g. a697756408</a:t>
            </a:r>
          </a:p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kumimoji="1" lang="en-US" altLang="ja-JP" sz="1600" dirty="0"/>
              <a:t>Click </a:t>
            </a:r>
            <a:r>
              <a:rPr lang="en-US" altLang="ja-JP" sz="1600" dirty="0"/>
              <a:t>”CW decode” button</a:t>
            </a:r>
          </a:p>
          <a:p>
            <a:pPr marL="533400" indent="-457200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en-US" altLang="ja-JP" sz="1600" dirty="0"/>
              <a:t>It’s s</a:t>
            </a:r>
            <a:r>
              <a:rPr kumimoji="1" lang="en-US" altLang="ja-JP" sz="1600" dirty="0"/>
              <a:t>aved in csv file.</a:t>
            </a:r>
          </a:p>
          <a:p>
            <a:pPr marL="533400" indent="-457200">
              <a:buClr>
                <a:srgbClr val="002060"/>
              </a:buClr>
              <a:buSzPct val="100000"/>
            </a:pPr>
            <a:endParaRPr lang="en-US" altLang="ja-JP" sz="1600" dirty="0"/>
          </a:p>
          <a:p>
            <a:pPr marL="533400" indent="-457200">
              <a:buClr>
                <a:srgbClr val="002060"/>
              </a:buClr>
              <a:buSzPct val="100000"/>
            </a:pPr>
            <a:r>
              <a:rPr lang="en-US" altLang="ja-JP" sz="1600" dirty="0"/>
              <a:t>Saving CSV filename</a:t>
            </a:r>
          </a:p>
          <a:p>
            <a:pPr marL="571500" lvl="1" indent="0">
              <a:buClr>
                <a:srgbClr val="002060"/>
              </a:buClr>
              <a:buSzPct val="100000"/>
              <a:buNone/>
            </a:pPr>
            <a:r>
              <a:rPr lang="en-US" altLang="ja-JP" sz="1600" dirty="0"/>
              <a:t>“[Selected path]¥</a:t>
            </a:r>
            <a:r>
              <a:rPr lang="en-US" altLang="ja-JP" sz="1600" dirty="0" err="1"/>
              <a:t>yyyymmdd¥yyyymmdd</a:t>
            </a:r>
            <a:r>
              <a:rPr lang="en-US" altLang="ja-JP" sz="1600" dirty="0"/>
              <a:t>_[callsign]_</a:t>
            </a:r>
            <a:r>
              <a:rPr lang="en-US" altLang="ja-JP" sz="1600" dirty="0" err="1"/>
              <a:t>CWlog.csv</a:t>
            </a:r>
            <a:r>
              <a:rPr lang="en-US" altLang="ja-JP" sz="1600" dirty="0"/>
              <a:t>”</a:t>
            </a:r>
          </a:p>
          <a:p>
            <a:pPr marL="571500" lvl="1" indent="0">
              <a:buClr>
                <a:srgbClr val="002060"/>
              </a:buClr>
              <a:buSzPct val="100000"/>
              <a:buNone/>
            </a:pPr>
            <a:r>
              <a:rPr lang="en-US" altLang="ja-JP" sz="1600" dirty="0" err="1"/>
              <a:t>yyyy</a:t>
            </a:r>
            <a:r>
              <a:rPr lang="en-US" altLang="ja-JP" sz="1600" dirty="0"/>
              <a:t> : year (e.g. 2021) , mm : month (e.g. 03), dd : day(e.g. 11)</a:t>
            </a:r>
          </a:p>
        </p:txBody>
      </p:sp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425A433-0898-974F-BA08-1DFA3C40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52" y="1092222"/>
            <a:ext cx="3775242" cy="24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4AA98-B1F3-EF4F-BF67-962EF5E0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When you receive CW beacon 2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6B19EF-A68F-7F43-B3F8-52B895E015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/>
              <a:t>Decoded data is shown</a:t>
            </a:r>
          </a:p>
          <a:p>
            <a:pPr lvl="1"/>
            <a:r>
              <a:rPr lang="en-US" altLang="ja-JP" sz="2000" dirty="0"/>
              <a:t>There are 2 types of CW message.</a:t>
            </a:r>
          </a:p>
          <a:p>
            <a:endParaRPr kumimoji="1" lang="ja-JP" altLang="en-US"/>
          </a:p>
        </p:txBody>
      </p:sp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92C18B4-65A9-F54B-BABD-8152CC2A9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3" t="7949" r="893" b="52632"/>
          <a:stretch/>
        </p:blipFill>
        <p:spPr>
          <a:xfrm>
            <a:off x="1527008" y="2038926"/>
            <a:ext cx="3172816" cy="1065647"/>
          </a:xfrm>
          <a:prstGeom prst="rect">
            <a:avLst/>
          </a:prstGeom>
        </p:spPr>
      </p:pic>
      <p:pic>
        <p:nvPicPr>
          <p:cNvPr id="12" name="図 1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2ADCAD0-0AA7-484A-8C46-B1D2E0BE8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6" t="8544" r="2785" b="53520"/>
          <a:stretch/>
        </p:blipFill>
        <p:spPr>
          <a:xfrm>
            <a:off x="5411090" y="2038926"/>
            <a:ext cx="3188613" cy="1065647"/>
          </a:xfrm>
          <a:prstGeom prst="rect">
            <a:avLst/>
          </a:prstGeom>
        </p:spPr>
      </p:pic>
      <p:pic>
        <p:nvPicPr>
          <p:cNvPr id="14" name="図 1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61C7F87-1A77-6B42-9EDF-033C9EF0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41" y="2571749"/>
            <a:ext cx="3003902" cy="1985752"/>
          </a:xfrm>
          <a:prstGeom prst="rect">
            <a:avLst/>
          </a:prstGeom>
        </p:spPr>
      </p:pic>
      <p:pic>
        <p:nvPicPr>
          <p:cNvPr id="20" name="図 1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8480FBE-9E02-FA4E-A1B5-DCDB8E54D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744" y="2571749"/>
            <a:ext cx="2895172" cy="191387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C60B94-2DEB-FA4B-AC96-ACE432FC5791}"/>
              </a:ext>
            </a:extLst>
          </p:cNvPr>
          <p:cNvSpPr/>
          <p:nvPr/>
        </p:nvSpPr>
        <p:spPr>
          <a:xfrm>
            <a:off x="1527008" y="2038926"/>
            <a:ext cx="855974" cy="330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11D4BA-72A5-3741-879B-E84A586CC8A6}"/>
              </a:ext>
            </a:extLst>
          </p:cNvPr>
          <p:cNvSpPr/>
          <p:nvPr/>
        </p:nvSpPr>
        <p:spPr>
          <a:xfrm>
            <a:off x="3875587" y="2556428"/>
            <a:ext cx="737977" cy="491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86E277-1F3C-814C-B431-2E87A4248B2A}"/>
              </a:ext>
            </a:extLst>
          </p:cNvPr>
          <p:cNvSpPr/>
          <p:nvPr/>
        </p:nvSpPr>
        <p:spPr>
          <a:xfrm>
            <a:off x="7842117" y="2571749"/>
            <a:ext cx="737977" cy="491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D0C6BC-55E0-3849-B00D-80814C2C1B5F}"/>
              </a:ext>
            </a:extLst>
          </p:cNvPr>
          <p:cNvSpPr/>
          <p:nvPr/>
        </p:nvSpPr>
        <p:spPr>
          <a:xfrm>
            <a:off x="5411090" y="2038926"/>
            <a:ext cx="802674" cy="330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5E632BD-ED6A-FD48-9CFB-BD2B9C5F00BE}"/>
              </a:ext>
            </a:extLst>
          </p:cNvPr>
          <p:cNvSpPr/>
          <p:nvPr/>
        </p:nvSpPr>
        <p:spPr>
          <a:xfrm>
            <a:off x="900097" y="3399524"/>
            <a:ext cx="1088030" cy="106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B195F4A-AD73-C548-B08B-74CE8CCC3869}"/>
              </a:ext>
            </a:extLst>
          </p:cNvPr>
          <p:cNvSpPr/>
          <p:nvPr/>
        </p:nvSpPr>
        <p:spPr>
          <a:xfrm>
            <a:off x="6461380" y="3399523"/>
            <a:ext cx="1269455" cy="106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4C334BC-872A-7140-B7F1-C560FFAD1619}"/>
              </a:ext>
            </a:extLst>
          </p:cNvPr>
          <p:cNvCxnSpPr/>
          <p:nvPr/>
        </p:nvCxnSpPr>
        <p:spPr>
          <a:xfrm>
            <a:off x="4752109" y="1932709"/>
            <a:ext cx="0" cy="30826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534B26-8544-0B49-8A85-AA3B2B268B61}"/>
              </a:ext>
            </a:extLst>
          </p:cNvPr>
          <p:cNvSpPr txBox="1"/>
          <p:nvPr/>
        </p:nvSpPr>
        <p:spPr>
          <a:xfrm>
            <a:off x="2406915" y="2026708"/>
            <a:ext cx="146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 CW type 1</a:t>
            </a:r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0E1719-8EDD-2F41-B34D-DF869313F0B3}"/>
              </a:ext>
            </a:extLst>
          </p:cNvPr>
          <p:cNvSpPr txBox="1"/>
          <p:nvPr/>
        </p:nvSpPr>
        <p:spPr>
          <a:xfrm>
            <a:off x="3178414" y="3091746"/>
            <a:ext cx="1449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Click this button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B5C16-7357-D146-BAB0-C643E90EE05F}"/>
              </a:ext>
            </a:extLst>
          </p:cNvPr>
          <p:cNvSpPr txBox="1"/>
          <p:nvPr/>
        </p:nvSpPr>
        <p:spPr>
          <a:xfrm>
            <a:off x="2038666" y="3938311"/>
            <a:ext cx="21339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left value is updated</a:t>
            </a:r>
            <a:br>
              <a:rPr kumimoji="1" lang="en-US" altLang="ja-JP" dirty="0"/>
            </a:br>
            <a:r>
              <a:rPr kumimoji="1" lang="en-US" altLang="ja-JP" dirty="0"/>
              <a:t>and saved in csv file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731647B-0E4A-C745-AA19-DFDD005D92A2}"/>
              </a:ext>
            </a:extLst>
          </p:cNvPr>
          <p:cNvSpPr txBox="1"/>
          <p:nvPr/>
        </p:nvSpPr>
        <p:spPr>
          <a:xfrm>
            <a:off x="6104425" y="4496226"/>
            <a:ext cx="22429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right value is updated</a:t>
            </a:r>
            <a:br>
              <a:rPr kumimoji="1" lang="en-US" altLang="ja-JP" dirty="0"/>
            </a:br>
            <a:r>
              <a:rPr kumimoji="1" lang="en-US" altLang="ja-JP" dirty="0"/>
              <a:t>and saved in csv file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3BBE04-5FAC-884F-9336-8F37F4E28C12}"/>
              </a:ext>
            </a:extLst>
          </p:cNvPr>
          <p:cNvSpPr txBox="1"/>
          <p:nvPr/>
        </p:nvSpPr>
        <p:spPr>
          <a:xfrm>
            <a:off x="7665482" y="3086445"/>
            <a:ext cx="1449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Click this button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17F1EB2-58E6-224C-BB38-D22467A33C10}"/>
              </a:ext>
            </a:extLst>
          </p:cNvPr>
          <p:cNvSpPr txBox="1"/>
          <p:nvPr/>
        </p:nvSpPr>
        <p:spPr>
          <a:xfrm>
            <a:off x="6256374" y="2038926"/>
            <a:ext cx="1468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Input CW type 2</a:t>
            </a:r>
            <a:endParaRPr kumimoji="1" lang="ja-JP" altLang="en-US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B72AC360-FA9A-634B-ABC0-7F1E292C8A4F}"/>
              </a:ext>
            </a:extLst>
          </p:cNvPr>
          <p:cNvSpPr/>
          <p:nvPr/>
        </p:nvSpPr>
        <p:spPr>
          <a:xfrm rot="904078">
            <a:off x="2486638" y="2423892"/>
            <a:ext cx="1228404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>
            <a:extLst>
              <a:ext uri="{FF2B5EF4-FFF2-40B4-BE49-F238E27FC236}">
                <a16:creationId xmlns:a16="http://schemas.microsoft.com/office/drawing/2014/main" id="{A249A0BB-6CD4-8040-A827-E4A77706798A}"/>
              </a:ext>
            </a:extLst>
          </p:cNvPr>
          <p:cNvSpPr/>
          <p:nvPr/>
        </p:nvSpPr>
        <p:spPr>
          <a:xfrm rot="9656578">
            <a:off x="2106173" y="3415823"/>
            <a:ext cx="961562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D9152C4A-9A42-AE4B-85E0-928D756659F7}"/>
              </a:ext>
            </a:extLst>
          </p:cNvPr>
          <p:cNvSpPr/>
          <p:nvPr/>
        </p:nvSpPr>
        <p:spPr>
          <a:xfrm rot="904078">
            <a:off x="6258948" y="2389963"/>
            <a:ext cx="1228404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55067D0C-BEEE-7B44-BED7-ECE30412174B}"/>
              </a:ext>
            </a:extLst>
          </p:cNvPr>
          <p:cNvSpPr/>
          <p:nvPr/>
        </p:nvSpPr>
        <p:spPr>
          <a:xfrm rot="8182219">
            <a:off x="7763571" y="3483811"/>
            <a:ext cx="552779" cy="332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53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A1CAE9-B720-FB40-8E20-F439357D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After clicking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1AE976C-3DE7-B648-82BD-F6E30E791E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/>
              <a:t>CSV file is saved.</a:t>
            </a:r>
          </a:p>
          <a:p>
            <a:r>
              <a:rPr lang="en-US" altLang="ja-JP" dirty="0"/>
              <a:t>Time, callsign and CW data are contained.</a:t>
            </a:r>
          </a:p>
          <a:p>
            <a:r>
              <a:rPr lang="en-US" altLang="ja-JP" dirty="0"/>
              <a:t>Please submit this CSV file in our website.</a:t>
            </a:r>
          </a:p>
        </p:txBody>
      </p:sp>
      <p:pic>
        <p:nvPicPr>
          <p:cNvPr id="8" name="コンテンツ プレースホルダー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270C741-3D85-C849-87E1-5513AA1A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9" y="2403333"/>
            <a:ext cx="80518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0BC5A0-ECA7-5647-9D64-4259E935D681}"/>
              </a:ext>
            </a:extLst>
          </p:cNvPr>
          <p:cNvSpPr/>
          <p:nvPr/>
        </p:nvSpPr>
        <p:spPr>
          <a:xfrm>
            <a:off x="2189987" y="4225014"/>
            <a:ext cx="4764024" cy="63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i="1" dirty="0">
                <a:solidFill>
                  <a:schemeClr val="tx1"/>
                </a:solidFill>
              </a:rPr>
              <a:t>Thank you for your cooperation!</a:t>
            </a:r>
            <a:endParaRPr kumimoji="1" lang="ja-JP" altLang="en-US" sz="20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29184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6" id="{E104D48B-BC49-8847-B1FD-FAC8A95156CA}" vid="{F0A4C8F4-C4E2-7F49-8974-0CB68E01478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Salerio template</Template>
  <TotalTime>109</TotalTime>
  <Words>212</Words>
  <Application>Microsoft Macintosh PowerPoint</Application>
  <PresentationFormat>画面に合わせる (16:9)</PresentationFormat>
  <Paragraphs>36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Arvo</vt:lpstr>
      <vt:lpstr>Roboto Condensed</vt:lpstr>
      <vt:lpstr>Roboto Condensed Light</vt:lpstr>
      <vt:lpstr>Arial</vt:lpstr>
      <vt:lpstr>Book Antiqua</vt:lpstr>
      <vt:lpstr>Cambria</vt:lpstr>
      <vt:lpstr>Wingdings</vt:lpstr>
      <vt:lpstr>Zapfino</vt:lpstr>
      <vt:lpstr>Salerio template</vt:lpstr>
      <vt:lpstr>How to use  “BIRDS-4 CW decoder”</vt:lpstr>
      <vt:lpstr>Initial setting</vt:lpstr>
      <vt:lpstr>When you receive CW beacon 1</vt:lpstr>
      <vt:lpstr>When you receive CW beacon 2</vt:lpstr>
      <vt:lpstr>After clicking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 “BIRDS-4 CW decoder”</dc:title>
  <dc:creator>s349518d</dc:creator>
  <cp:lastModifiedBy>s349518d</cp:lastModifiedBy>
  <cp:revision>7</cp:revision>
  <dcterms:created xsi:type="dcterms:W3CDTF">2021-03-11T04:27:11Z</dcterms:created>
  <dcterms:modified xsi:type="dcterms:W3CDTF">2021-03-13T06:29:32Z</dcterms:modified>
</cp:coreProperties>
</file>