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9"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16"/>
    <p:restoredTop sz="92609"/>
  </p:normalViewPr>
  <p:slideViewPr>
    <p:cSldViewPr snapToGrid="0" snapToObjects="1">
      <p:cViewPr varScale="1">
        <p:scale>
          <a:sx n="103" d="100"/>
          <a:sy n="103" d="100"/>
        </p:scale>
        <p:origin x="429" y="48"/>
      </p:cViewPr>
      <p:guideLst/>
    </p:cSldViewPr>
  </p:slideViewPr>
  <p:notesTextViewPr>
    <p:cViewPr>
      <p:scale>
        <a:sx n="1" d="1"/>
        <a:sy n="1" d="1"/>
      </p:scale>
      <p:origin x="0" y="0"/>
    </p:cViewPr>
  </p:notesText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CE5DC-BE46-E144-BBC1-406AD47BCCFF}" type="datetimeFigureOut">
              <a:rPr lang="en-US" smtClean="0"/>
              <a:t>2019-02-16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464E8-45DD-2F4B-BA74-94FCED936288}" type="slidenum">
              <a:rPr lang="en-US" smtClean="0"/>
              <a:t>‹#›</a:t>
            </a:fld>
            <a:endParaRPr lang="en-US"/>
          </a:p>
        </p:txBody>
      </p:sp>
    </p:spTree>
    <p:extLst>
      <p:ext uri="{BB962C8B-B14F-4D97-AF65-F5344CB8AC3E}">
        <p14:creationId xmlns:p14="http://schemas.microsoft.com/office/powerpoint/2010/main" val="323018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464E8-45DD-2F4B-BA74-94FCED936288}" type="slidenum">
              <a:rPr lang="en-US" smtClean="0"/>
              <a:t>2</a:t>
            </a:fld>
            <a:endParaRPr lang="en-US"/>
          </a:p>
        </p:txBody>
      </p:sp>
    </p:spTree>
    <p:extLst>
      <p:ext uri="{BB962C8B-B14F-4D97-AF65-F5344CB8AC3E}">
        <p14:creationId xmlns:p14="http://schemas.microsoft.com/office/powerpoint/2010/main" val="117719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464E8-45DD-2F4B-BA74-94FCED936288}" type="slidenum">
              <a:rPr lang="en-US" smtClean="0"/>
              <a:t>3</a:t>
            </a:fld>
            <a:endParaRPr lang="en-US"/>
          </a:p>
        </p:txBody>
      </p:sp>
    </p:spTree>
    <p:extLst>
      <p:ext uri="{BB962C8B-B14F-4D97-AF65-F5344CB8AC3E}">
        <p14:creationId xmlns:p14="http://schemas.microsoft.com/office/powerpoint/2010/main" val="204699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464E8-45DD-2F4B-BA74-94FCED936288}" type="slidenum">
              <a:rPr lang="en-US" smtClean="0"/>
              <a:t>4</a:t>
            </a:fld>
            <a:endParaRPr lang="en-US"/>
          </a:p>
        </p:txBody>
      </p:sp>
    </p:spTree>
    <p:extLst>
      <p:ext uri="{BB962C8B-B14F-4D97-AF65-F5344CB8AC3E}">
        <p14:creationId xmlns:p14="http://schemas.microsoft.com/office/powerpoint/2010/main" val="188582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464E8-45DD-2F4B-BA74-94FCED936288}" type="slidenum">
              <a:rPr lang="en-US" smtClean="0"/>
              <a:t>5</a:t>
            </a:fld>
            <a:endParaRPr lang="en-US"/>
          </a:p>
        </p:txBody>
      </p:sp>
    </p:spTree>
    <p:extLst>
      <p:ext uri="{BB962C8B-B14F-4D97-AF65-F5344CB8AC3E}">
        <p14:creationId xmlns:p14="http://schemas.microsoft.com/office/powerpoint/2010/main" val="198762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F3FB-B3E8-C64A-89E1-B6C8C28B31A2}"/>
              </a:ext>
            </a:extLst>
          </p:cNvPr>
          <p:cNvSpPr>
            <a:spLocks noGrp="1"/>
          </p:cNvSpPr>
          <p:nvPr>
            <p:ph type="ctrTitle" hasCustomPrompt="1"/>
          </p:nvPr>
        </p:nvSpPr>
        <p:spPr>
          <a:xfrm>
            <a:off x="1524000" y="1122363"/>
            <a:ext cx="9144000" cy="2387600"/>
          </a:xfrm>
        </p:spPr>
        <p:txBody>
          <a:bodyPr anchor="b"/>
          <a:lstStyle>
            <a:lvl1pPr algn="ctr">
              <a:defRPr sz="6000" b="1">
                <a:latin typeface="Book Antiqua" panose="02040602050305030304" pitchFamily="18" charset="0"/>
              </a:defRPr>
            </a:lvl1pPr>
          </a:lstStyle>
          <a:p>
            <a:r>
              <a:rPr lang="en-US" dirty="0"/>
              <a:t>Put Your Article </a:t>
            </a:r>
            <a:br>
              <a:rPr lang="en-US" dirty="0"/>
            </a:br>
            <a:r>
              <a:rPr lang="en-US" dirty="0"/>
              <a:t>Title here</a:t>
            </a:r>
            <a:br>
              <a:rPr lang="en-US" dirty="0"/>
            </a:br>
            <a:r>
              <a:rPr lang="en-US" dirty="0"/>
              <a:t>(Book Antiqua, 60)</a:t>
            </a:r>
          </a:p>
        </p:txBody>
      </p:sp>
      <p:sp>
        <p:nvSpPr>
          <p:cNvPr id="3" name="Subtitle 2">
            <a:extLst>
              <a:ext uri="{FF2B5EF4-FFF2-40B4-BE49-F238E27FC236}">
                <a16:creationId xmlns:a16="http://schemas.microsoft.com/office/drawing/2014/main" id="{9ABFD935-9AFD-DF4A-8A9F-1E5B952F248E}"/>
              </a:ext>
            </a:extLst>
          </p:cNvPr>
          <p:cNvSpPr>
            <a:spLocks noGrp="1"/>
          </p:cNvSpPr>
          <p:nvPr>
            <p:ph type="subTitle" idx="1" hasCustomPrompt="1"/>
          </p:nvPr>
        </p:nvSpPr>
        <p:spPr>
          <a:xfrm>
            <a:off x="1524000" y="3602038"/>
            <a:ext cx="9144000" cy="1655762"/>
          </a:xfrm>
        </p:spPr>
        <p:txBody>
          <a:bodyPr/>
          <a:lstStyle>
            <a:lvl1pPr marL="0" indent="0" algn="ctr">
              <a:buNone/>
              <a:defRPr sz="3200">
                <a:latin typeface="Agency FB" panose="020F0502020204030204" pitchFamily="34" charset="0"/>
                <a:cs typeface="Agency FB"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Author Name (Agency FB, 32)</a:t>
            </a:r>
          </a:p>
          <a:p>
            <a:r>
              <a:rPr lang="en-US" dirty="0"/>
              <a:t>Affiliation</a:t>
            </a:r>
          </a:p>
        </p:txBody>
      </p:sp>
      <p:sp>
        <p:nvSpPr>
          <p:cNvPr id="4" name="Date Placeholder 3">
            <a:extLst>
              <a:ext uri="{FF2B5EF4-FFF2-40B4-BE49-F238E27FC236}">
                <a16:creationId xmlns:a16="http://schemas.microsoft.com/office/drawing/2014/main" id="{4E7CBAB1-95F0-A149-AF95-A0BD10D92FC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96FA043-0644-0348-8118-3F273F25A69D}"/>
              </a:ext>
            </a:extLst>
          </p:cNvPr>
          <p:cNvSpPr>
            <a:spLocks noGrp="1"/>
          </p:cNvSpPr>
          <p:nvPr>
            <p:ph type="ftr" sz="quarter" idx="11"/>
          </p:nvPr>
        </p:nvSpPr>
        <p:spPr/>
        <p:txBody>
          <a:bodyPr/>
          <a:lstStyle>
            <a:lvl1pPr>
              <a:defRPr>
                <a:solidFill>
                  <a:srgbClr val="00B0F0"/>
                </a:solidFill>
              </a:defRPr>
            </a:lvl1pPr>
          </a:lstStyle>
          <a:p>
            <a:r>
              <a:rPr lang="en-US" dirty="0"/>
              <a:t>BIRDS Project Newsletter – No. 34</a:t>
            </a:r>
          </a:p>
        </p:txBody>
      </p:sp>
      <p:sp>
        <p:nvSpPr>
          <p:cNvPr id="6" name="Slide Number Placeholder 5">
            <a:extLst>
              <a:ext uri="{FF2B5EF4-FFF2-40B4-BE49-F238E27FC236}">
                <a16:creationId xmlns:a16="http://schemas.microsoft.com/office/drawing/2014/main" id="{D3F6E3F5-9976-064D-92AA-057628AAF6FB}"/>
              </a:ext>
            </a:extLst>
          </p:cNvPr>
          <p:cNvSpPr>
            <a:spLocks noGrp="1"/>
          </p:cNvSpPr>
          <p:nvPr>
            <p:ph type="sldNum" sz="quarter" idx="12"/>
          </p:nvPr>
        </p:nvSpPr>
        <p:spPr/>
        <p:txBody>
          <a:bodyPr/>
          <a:lstStyle/>
          <a:p>
            <a:fld id="{BB54A428-B220-C54E-81CA-C65D68D76B8B}" type="slidenum">
              <a:rPr lang="en-US" smtClean="0"/>
              <a:t>‹#›</a:t>
            </a:fld>
            <a:endParaRPr lang="en-US"/>
          </a:p>
        </p:txBody>
      </p:sp>
    </p:spTree>
    <p:extLst>
      <p:ext uri="{BB962C8B-B14F-4D97-AF65-F5344CB8AC3E}">
        <p14:creationId xmlns:p14="http://schemas.microsoft.com/office/powerpoint/2010/main" val="282646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4034-16A0-C74D-BF92-07163E1F3D5E}"/>
              </a:ext>
            </a:extLst>
          </p:cNvPr>
          <p:cNvSpPr>
            <a:spLocks noGrp="1"/>
          </p:cNvSpPr>
          <p:nvPr>
            <p:ph type="title" hasCustomPrompt="1"/>
          </p:nvPr>
        </p:nvSpPr>
        <p:spPr>
          <a:xfrm>
            <a:off x="275770" y="281350"/>
            <a:ext cx="11640459" cy="651598"/>
          </a:xfrm>
          <a:gradFill flip="none" rotWithShape="1">
            <a:gsLst>
              <a:gs pos="7000">
                <a:srgbClr val="002060"/>
              </a:gs>
              <a:gs pos="32000">
                <a:srgbClr val="0070C0">
                  <a:alpha val="78000"/>
                </a:srgbClr>
              </a:gs>
              <a:gs pos="68000">
                <a:srgbClr val="00B0F0"/>
              </a:gs>
              <a:gs pos="97000">
                <a:srgbClr val="00B0F0"/>
              </a:gs>
            </a:gsLst>
            <a:path path="circle">
              <a:fillToRect r="100000" b="100000"/>
            </a:path>
            <a:tileRect l="-100000" t="-100000"/>
          </a:gradFill>
        </p:spPr>
        <p:txBody>
          <a:bodyPr>
            <a:normAutofit/>
          </a:bodyPr>
          <a:lstStyle>
            <a:lvl1pPr>
              <a:defRPr sz="4000" b="1" i="0">
                <a:solidFill>
                  <a:schemeClr val="bg1"/>
                </a:solidFill>
                <a:latin typeface="Calibri" panose="020F0502020204030204" pitchFamily="34" charset="0"/>
                <a:cs typeface="Calibri" panose="020F0502020204030204" pitchFamily="34" charset="0"/>
              </a:defRPr>
            </a:lvl1pPr>
          </a:lstStyle>
          <a:p>
            <a:r>
              <a:rPr lang="en-US" dirty="0"/>
              <a:t>Put Your Article Title here (Calibri, 40)</a:t>
            </a:r>
          </a:p>
        </p:txBody>
      </p:sp>
      <p:sp>
        <p:nvSpPr>
          <p:cNvPr id="3" name="Content Placeholder 2">
            <a:extLst>
              <a:ext uri="{FF2B5EF4-FFF2-40B4-BE49-F238E27FC236}">
                <a16:creationId xmlns:a16="http://schemas.microsoft.com/office/drawing/2014/main" id="{4484FB09-FE6E-B948-8D2B-8AF1C1DE4BAB}"/>
              </a:ext>
            </a:extLst>
          </p:cNvPr>
          <p:cNvSpPr>
            <a:spLocks noGrp="1"/>
          </p:cNvSpPr>
          <p:nvPr>
            <p:ph idx="1" hasCustomPrompt="1"/>
          </p:nvPr>
        </p:nvSpPr>
        <p:spPr>
          <a:xfrm>
            <a:off x="275771" y="1253331"/>
            <a:ext cx="3762829" cy="4784612"/>
          </a:xfrm>
        </p:spPr>
        <p:txBody>
          <a:bodyPr>
            <a:normAutofit/>
          </a:bodyPr>
          <a:lstStyle>
            <a:lvl1pPr marL="0" indent="0" algn="just">
              <a:buNone/>
              <a:defRPr sz="2400">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Fill in contents of your article.</a:t>
            </a:r>
          </a:p>
          <a:p>
            <a:pPr lvl="0"/>
            <a:endParaRPr lang="en-US" dirty="0"/>
          </a:p>
          <a:p>
            <a:pPr lvl="0"/>
            <a:r>
              <a:rPr lang="en-US" dirty="0"/>
              <a:t>Book Antiqua, 24</a:t>
            </a:r>
          </a:p>
          <a:p>
            <a:pPr lvl="0"/>
            <a:r>
              <a:rPr lang="en-US" dirty="0"/>
              <a:t>Justified</a:t>
            </a:r>
          </a:p>
          <a:p>
            <a:pPr lvl="0"/>
            <a:endParaRPr lang="en-US" dirty="0"/>
          </a:p>
        </p:txBody>
      </p:sp>
      <p:sp>
        <p:nvSpPr>
          <p:cNvPr id="4" name="Date Placeholder 3">
            <a:extLst>
              <a:ext uri="{FF2B5EF4-FFF2-40B4-BE49-F238E27FC236}">
                <a16:creationId xmlns:a16="http://schemas.microsoft.com/office/drawing/2014/main" id="{DEB92378-AA37-AD40-9035-CEA7D117115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0A957CC-78E2-3C4F-95D9-256102198247}"/>
              </a:ext>
            </a:extLst>
          </p:cNvPr>
          <p:cNvSpPr>
            <a:spLocks noGrp="1"/>
          </p:cNvSpPr>
          <p:nvPr>
            <p:ph type="ftr" sz="quarter" idx="11"/>
          </p:nvPr>
        </p:nvSpPr>
        <p:spPr/>
        <p:txBody>
          <a:bodyPr/>
          <a:lstStyle>
            <a:lvl1pPr>
              <a:defRPr>
                <a:solidFill>
                  <a:srgbClr val="00B0F0"/>
                </a:solidFill>
              </a:defRPr>
            </a:lvl1pPr>
          </a:lstStyle>
          <a:p>
            <a:r>
              <a:rPr lang="en-US" dirty="0"/>
              <a:t>BIRDS Project Newsletter – No. 34</a:t>
            </a:r>
          </a:p>
        </p:txBody>
      </p:sp>
      <p:sp>
        <p:nvSpPr>
          <p:cNvPr id="6" name="Slide Number Placeholder 5">
            <a:extLst>
              <a:ext uri="{FF2B5EF4-FFF2-40B4-BE49-F238E27FC236}">
                <a16:creationId xmlns:a16="http://schemas.microsoft.com/office/drawing/2014/main" id="{A41D03DE-21C0-3A49-A584-985B696AFFF4}"/>
              </a:ext>
            </a:extLst>
          </p:cNvPr>
          <p:cNvSpPr>
            <a:spLocks noGrp="1"/>
          </p:cNvSpPr>
          <p:nvPr>
            <p:ph type="sldNum" sz="quarter" idx="12"/>
          </p:nvPr>
        </p:nvSpPr>
        <p:spPr/>
        <p:txBody>
          <a:bodyPr/>
          <a:lstStyle/>
          <a:p>
            <a:r>
              <a:rPr lang="en-US" dirty="0"/>
              <a:t> </a:t>
            </a:r>
            <a:fld id="{BB54A428-B220-C54E-81CA-C65D68D76B8B}" type="slidenum">
              <a:rPr lang="en-US" smtClean="0"/>
              <a:pPr/>
              <a:t>‹#›</a:t>
            </a:fld>
            <a:r>
              <a:rPr lang="en-US" dirty="0"/>
              <a:t> </a:t>
            </a:r>
          </a:p>
        </p:txBody>
      </p:sp>
      <p:sp>
        <p:nvSpPr>
          <p:cNvPr id="11" name="Content Placeholder 2">
            <a:extLst>
              <a:ext uri="{FF2B5EF4-FFF2-40B4-BE49-F238E27FC236}">
                <a16:creationId xmlns:a16="http://schemas.microsoft.com/office/drawing/2014/main" id="{B2FDF246-9153-7F48-B38D-C48E75EADEA3}"/>
              </a:ext>
            </a:extLst>
          </p:cNvPr>
          <p:cNvSpPr>
            <a:spLocks noGrp="1"/>
          </p:cNvSpPr>
          <p:nvPr>
            <p:ph idx="14" hasCustomPrompt="1"/>
          </p:nvPr>
        </p:nvSpPr>
        <p:spPr>
          <a:xfrm>
            <a:off x="4214585" y="1253331"/>
            <a:ext cx="3762829" cy="4784612"/>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kern="1200" dirty="0">
                <a:solidFill>
                  <a:schemeClr val="tx1"/>
                </a:solidFill>
                <a:latin typeface="Book Antiqua" panose="02040602050305030304" pitchFamily="18" charset="0"/>
                <a:ea typeface="+mn-ea"/>
                <a:cs typeface="+mn-cs"/>
              </a:defRPr>
            </a:lvl1pPr>
            <a:lvl2pPr>
              <a:buFont typeface="Wingdings" pitchFamily="2" charset="2"/>
              <a:buChar char="q"/>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For bulleted content, use this.</a:t>
            </a:r>
          </a:p>
          <a:p>
            <a:pPr marL="685800" lvl="1" indent="-342900" algn="l" defTabSz="914400" rtl="0" eaLnBrk="1" latinLnBrk="0" hangingPunct="1">
              <a:lnSpc>
                <a:spcPct val="90000"/>
              </a:lnSpc>
              <a:spcBef>
                <a:spcPts val="1000"/>
              </a:spcBef>
            </a:pPr>
            <a:r>
              <a:rPr lang="en-US" dirty="0"/>
              <a:t>one</a:t>
            </a:r>
          </a:p>
          <a:p>
            <a:pPr marL="685800" lvl="1" indent="-342900" algn="l" defTabSz="914400" rtl="0" eaLnBrk="1" latinLnBrk="0" hangingPunct="1">
              <a:lnSpc>
                <a:spcPct val="90000"/>
              </a:lnSpc>
              <a:spcBef>
                <a:spcPts val="1000"/>
              </a:spcBef>
            </a:pPr>
            <a:r>
              <a:rPr lang="en-US" dirty="0"/>
              <a:t>two</a:t>
            </a:r>
          </a:p>
          <a:p>
            <a:pPr marL="685800" lvl="1" indent="-342900" algn="l" defTabSz="914400" rtl="0" eaLnBrk="1" latinLnBrk="0" hangingPunct="1">
              <a:lnSpc>
                <a:spcPct val="90000"/>
              </a:lnSpc>
              <a:spcBef>
                <a:spcPts val="1000"/>
              </a:spcBef>
            </a:pPr>
            <a:r>
              <a:rPr lang="en-US" dirty="0"/>
              <a:t>three</a:t>
            </a:r>
          </a:p>
          <a:p>
            <a:pPr marL="685800" lvl="1" indent="-342900" algn="l" defTabSz="914400" rtl="0" eaLnBrk="1" latinLnBrk="0" hangingPunct="1">
              <a:lnSpc>
                <a:spcPct val="90000"/>
              </a:lnSpc>
              <a:spcBef>
                <a:spcPts val="1000"/>
              </a:spcBef>
            </a:pPr>
            <a:r>
              <a:rPr lang="en-US" dirty="0"/>
              <a:t>four</a:t>
            </a:r>
          </a:p>
          <a:p>
            <a:pPr marL="685800" lvl="1" indent="-342900" algn="l" defTabSz="914400" rtl="0" eaLnBrk="1" latinLnBrk="0" hangingPunct="1">
              <a:lnSpc>
                <a:spcPct val="90000"/>
              </a:lnSpc>
              <a:spcBef>
                <a:spcPts val="1000"/>
              </a:spcBef>
            </a:pPr>
            <a:r>
              <a:rPr lang="en-US" dirty="0"/>
              <a:t>five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For Photos, don’t forget to include caption explaining what is in the picture.</a:t>
            </a:r>
          </a:p>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12" name="Content Placeholder 2">
            <a:extLst>
              <a:ext uri="{FF2B5EF4-FFF2-40B4-BE49-F238E27FC236}">
                <a16:creationId xmlns:a16="http://schemas.microsoft.com/office/drawing/2014/main" id="{EFD02294-4CC9-1649-BA1A-EDDEA833652D}"/>
              </a:ext>
            </a:extLst>
          </p:cNvPr>
          <p:cNvSpPr>
            <a:spLocks noGrp="1"/>
          </p:cNvSpPr>
          <p:nvPr>
            <p:ph idx="15" hasCustomPrompt="1"/>
          </p:nvPr>
        </p:nvSpPr>
        <p:spPr>
          <a:xfrm>
            <a:off x="8153400" y="1253330"/>
            <a:ext cx="3762829" cy="2476841"/>
          </a:xfrm>
        </p:spPr>
        <p:txBody>
          <a:bodyPr>
            <a:normAutofit/>
          </a:bodyPr>
          <a:lstStyle>
            <a:lvl1pPr marL="0" indent="0" algn="just">
              <a:buNone/>
              <a:defRPr sz="2400">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For Photos, don’t forget to include caption explaining what is in the picture.</a:t>
            </a:r>
          </a:p>
        </p:txBody>
      </p:sp>
      <p:sp>
        <p:nvSpPr>
          <p:cNvPr id="10" name="Content Placeholder 2">
            <a:extLst>
              <a:ext uri="{FF2B5EF4-FFF2-40B4-BE49-F238E27FC236}">
                <a16:creationId xmlns:a16="http://schemas.microsoft.com/office/drawing/2014/main" id="{DD2A1191-725D-F64E-9397-AEEBADD74881}"/>
              </a:ext>
            </a:extLst>
          </p:cNvPr>
          <p:cNvSpPr>
            <a:spLocks noGrp="1"/>
          </p:cNvSpPr>
          <p:nvPr>
            <p:ph idx="16" hasCustomPrompt="1"/>
          </p:nvPr>
        </p:nvSpPr>
        <p:spPr>
          <a:xfrm>
            <a:off x="8153400" y="3804841"/>
            <a:ext cx="3762829" cy="1023192"/>
          </a:xfrm>
        </p:spPr>
        <p:txBody>
          <a:bodyPr>
            <a:normAutofit/>
          </a:bodyPr>
          <a:lstStyle>
            <a:lvl1pPr marL="0" indent="0" algn="just">
              <a:buNone/>
              <a:defRPr sz="1600">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algn="ctr"/>
            <a:r>
              <a:rPr lang="en-US" sz="2400" i="1" dirty="0">
                <a:latin typeface="Book Antiqua" panose="02040602050305030304" pitchFamily="18" charset="0"/>
              </a:rPr>
              <a:t>Photo Caption</a:t>
            </a:r>
          </a:p>
          <a:p>
            <a:pPr algn="ctr"/>
            <a:r>
              <a:rPr lang="en-US" sz="2400" i="1" dirty="0">
                <a:latin typeface="Book Antiqua" panose="02040602050305030304" pitchFamily="18" charset="0"/>
              </a:rPr>
              <a:t>Book Antiqua, Italic, 16</a:t>
            </a:r>
          </a:p>
          <a:p>
            <a:pPr algn="ctr"/>
            <a:r>
              <a:rPr lang="en-US" sz="2400" i="1" dirty="0">
                <a:latin typeface="Book Antiqua" panose="02040602050305030304" pitchFamily="18" charset="0"/>
              </a:rPr>
              <a:t>Centered , Single Spacing</a:t>
            </a:r>
          </a:p>
          <a:p>
            <a:pPr lvl="0"/>
            <a:endParaRPr lang="en-US" dirty="0"/>
          </a:p>
        </p:txBody>
      </p:sp>
    </p:spTree>
    <p:extLst>
      <p:ext uri="{BB962C8B-B14F-4D97-AF65-F5344CB8AC3E}">
        <p14:creationId xmlns:p14="http://schemas.microsoft.com/office/powerpoint/2010/main" val="1752180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94262-B6E7-DB47-97E4-1F620EF33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33465-A33B-134E-AE40-8077128A28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D501E-EA25-4F46-BF38-BC96575415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4B571-1BB1-6144-B94D-58E9C48695DC}" type="datetime1">
              <a:rPr lang="en-PH" smtClean="0"/>
              <a:t>16/02/2019</a:t>
            </a:fld>
            <a:endParaRPr lang="en-US"/>
          </a:p>
        </p:txBody>
      </p:sp>
      <p:sp>
        <p:nvSpPr>
          <p:cNvPr id="5" name="Footer Placeholder 4">
            <a:extLst>
              <a:ext uri="{FF2B5EF4-FFF2-40B4-BE49-F238E27FC236}">
                <a16:creationId xmlns:a16="http://schemas.microsoft.com/office/drawing/2014/main" id="{74ABEC13-056C-B343-AA0A-3DA12E725D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BIRDS PROJECT NEWSLETTER – NO. 33</a:t>
            </a:r>
          </a:p>
        </p:txBody>
      </p:sp>
      <p:sp>
        <p:nvSpPr>
          <p:cNvPr id="6" name="Slide Number Placeholder 5">
            <a:extLst>
              <a:ext uri="{FF2B5EF4-FFF2-40B4-BE49-F238E27FC236}">
                <a16:creationId xmlns:a16="http://schemas.microsoft.com/office/drawing/2014/main" id="{F39A5172-120E-C94E-80E2-7F8F962A54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4A428-B220-C54E-81CA-C65D68D76B8B}" type="slidenum">
              <a:rPr lang="en-US" smtClean="0"/>
              <a:t>‹#›</a:t>
            </a:fld>
            <a:endParaRPr lang="en-US"/>
          </a:p>
        </p:txBody>
      </p:sp>
    </p:spTree>
    <p:extLst>
      <p:ext uri="{BB962C8B-B14F-4D97-AF65-F5344CB8AC3E}">
        <p14:creationId xmlns:p14="http://schemas.microsoft.com/office/powerpoint/2010/main" val="357760554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E0E6-898E-9A4C-B5A7-D2F6936BB2C9}"/>
              </a:ext>
            </a:extLst>
          </p:cNvPr>
          <p:cNvSpPr>
            <a:spLocks noGrp="1"/>
          </p:cNvSpPr>
          <p:nvPr>
            <p:ph type="ctrTitle"/>
          </p:nvPr>
        </p:nvSpPr>
        <p:spPr>
          <a:xfrm>
            <a:off x="1524000" y="2004767"/>
            <a:ext cx="9144000" cy="2387600"/>
          </a:xfrm>
        </p:spPr>
        <p:txBody>
          <a:bodyPr anchor="ctr">
            <a:normAutofit/>
          </a:bodyPr>
          <a:lstStyle/>
          <a:p>
            <a:r>
              <a:rPr lang="en-PH" dirty="0" smtClean="0"/>
              <a:t>BIRDS-4’s</a:t>
            </a:r>
            <a:br>
              <a:rPr lang="en-PH" dirty="0" smtClean="0"/>
            </a:br>
            <a:r>
              <a:rPr lang="en-PH" dirty="0" smtClean="0"/>
              <a:t>Official Logo</a:t>
            </a:r>
            <a:endParaRPr lang="en-US" dirty="0"/>
          </a:p>
        </p:txBody>
      </p:sp>
      <p:sp>
        <p:nvSpPr>
          <p:cNvPr id="3" name="Subtitle 2">
            <a:extLst>
              <a:ext uri="{FF2B5EF4-FFF2-40B4-BE49-F238E27FC236}">
                <a16:creationId xmlns:a16="http://schemas.microsoft.com/office/drawing/2014/main" id="{5F7C9D93-7104-9444-ABD1-B200FD818988}"/>
              </a:ext>
            </a:extLst>
          </p:cNvPr>
          <p:cNvSpPr>
            <a:spLocks noGrp="1"/>
          </p:cNvSpPr>
          <p:nvPr>
            <p:ph type="subTitle" idx="1"/>
          </p:nvPr>
        </p:nvSpPr>
        <p:spPr>
          <a:xfrm>
            <a:off x="1524000" y="4392367"/>
            <a:ext cx="9144000" cy="1655762"/>
          </a:xfrm>
        </p:spPr>
        <p:txBody>
          <a:bodyPr>
            <a:normAutofit/>
          </a:bodyPr>
          <a:lstStyle/>
          <a:p>
            <a:r>
              <a:rPr lang="en-US" dirty="0"/>
              <a:t> Mark Angelo C. </a:t>
            </a:r>
            <a:r>
              <a:rPr lang="en-US" dirty="0" err="1"/>
              <a:t>Purio</a:t>
            </a:r>
            <a:endParaRPr lang="en-US" dirty="0"/>
          </a:p>
          <a:p>
            <a:r>
              <a:rPr lang="en-US" dirty="0"/>
              <a:t>January 15, 2019</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401" b="8491"/>
          <a:stretch/>
        </p:blipFill>
        <p:spPr>
          <a:xfrm>
            <a:off x="5308485" y="731253"/>
            <a:ext cx="1565761" cy="1540994"/>
          </a:xfrm>
          <a:prstGeom prst="rect">
            <a:avLst/>
          </a:prstGeom>
        </p:spPr>
      </p:pic>
    </p:spTree>
    <p:extLst>
      <p:ext uri="{BB962C8B-B14F-4D97-AF65-F5344CB8AC3E}">
        <p14:creationId xmlns:p14="http://schemas.microsoft.com/office/powerpoint/2010/main" val="332581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51D4-810C-6340-B041-CC41F176EFFE}"/>
              </a:ext>
            </a:extLst>
          </p:cNvPr>
          <p:cNvSpPr>
            <a:spLocks noGrp="1"/>
          </p:cNvSpPr>
          <p:nvPr>
            <p:ph type="title"/>
          </p:nvPr>
        </p:nvSpPr>
        <p:spPr/>
        <p:txBody>
          <a:bodyPr/>
          <a:lstStyle/>
          <a:p>
            <a:r>
              <a:rPr lang="en-PH" dirty="0"/>
              <a:t>BIRDS-4 Official Logo</a:t>
            </a:r>
            <a:endParaRPr lang="en-US" dirty="0"/>
          </a:p>
        </p:txBody>
      </p:sp>
      <p:sp>
        <p:nvSpPr>
          <p:cNvPr id="4" name="Rectangle 3">
            <a:extLst>
              <a:ext uri="{FF2B5EF4-FFF2-40B4-BE49-F238E27FC236}">
                <a16:creationId xmlns:a16="http://schemas.microsoft.com/office/drawing/2014/main" id="{32AE3F29-80DE-8944-8E43-58A62227CE41}"/>
              </a:ext>
            </a:extLst>
          </p:cNvPr>
          <p:cNvSpPr/>
          <p:nvPr/>
        </p:nvSpPr>
        <p:spPr>
          <a:xfrm>
            <a:off x="225079" y="860511"/>
            <a:ext cx="3042179" cy="369332"/>
          </a:xfrm>
          <a:prstGeom prst="rect">
            <a:avLst/>
          </a:prstGeom>
        </p:spPr>
        <p:txBody>
          <a:bodyPr wrap="none">
            <a:spAutoFit/>
          </a:bodyPr>
          <a:lstStyle/>
          <a:p>
            <a:r>
              <a:rPr lang="en-US" dirty="0"/>
              <a:t>Written By: Mark Angelo </a:t>
            </a:r>
            <a:r>
              <a:rPr lang="en-US" dirty="0" err="1"/>
              <a:t>Purio</a:t>
            </a:r>
            <a:endParaRPr lang="en-US" dirty="0"/>
          </a:p>
        </p:txBody>
      </p:sp>
      <p:sp>
        <p:nvSpPr>
          <p:cNvPr id="17" name="Rectangle 16">
            <a:extLst>
              <a:ext uri="{FF2B5EF4-FFF2-40B4-BE49-F238E27FC236}">
                <a16:creationId xmlns:a16="http://schemas.microsoft.com/office/drawing/2014/main" id="{01964522-7C88-714C-8B54-14E8794FC7B9}"/>
              </a:ext>
            </a:extLst>
          </p:cNvPr>
          <p:cNvSpPr/>
          <p:nvPr/>
        </p:nvSpPr>
        <p:spPr>
          <a:xfrm>
            <a:off x="295806" y="1220837"/>
            <a:ext cx="3762828" cy="4905638"/>
          </a:xfrm>
          <a:prstGeom prst="rect">
            <a:avLst/>
          </a:prstGeom>
        </p:spPr>
        <p:txBody>
          <a:bodyPr wrap="square">
            <a:spAutoFit/>
          </a:bodyPr>
          <a:lstStyle/>
          <a:p>
            <a:pPr indent="403225" algn="just">
              <a:lnSpc>
                <a:spcPct val="110000"/>
              </a:lnSpc>
            </a:pPr>
            <a:r>
              <a:rPr lang="en-PH" sz="1500" dirty="0">
                <a:latin typeface="Book Antiqua" panose="02040602050305030304" pitchFamily="18" charset="0"/>
              </a:rPr>
              <a:t>In terms of public visibility and distinction, having a logo is an integral part of an organization or a project .  A logo, in general, is the face of the project. More than just an image, it conveys the project’s goals and embodies the entire project in one clear representation. </a:t>
            </a:r>
          </a:p>
          <a:p>
            <a:pPr indent="403225" algn="just">
              <a:lnSpc>
                <a:spcPct val="110000"/>
              </a:lnSpc>
            </a:pPr>
            <a:r>
              <a:rPr lang="en-PH" sz="1500" dirty="0">
                <a:latin typeface="Book Antiqua" panose="02040602050305030304" pitchFamily="18" charset="0"/>
              </a:rPr>
              <a:t>BIRDS Project has the tradition of giving each umbrella projects a distinction through its own logo. As shown in the figure, such logos have evolved and have changed from one project to another. </a:t>
            </a:r>
          </a:p>
          <a:p>
            <a:pPr indent="403225" algn="just">
              <a:lnSpc>
                <a:spcPct val="110000"/>
              </a:lnSpc>
            </a:pPr>
            <a:r>
              <a:rPr lang="en-PH" sz="1500" dirty="0">
                <a:latin typeface="Book Antiqua" panose="02040602050305030304" pitchFamily="18" charset="0"/>
              </a:rPr>
              <a:t>Since BIRDS-4 project begun last October 2019,  the members decided to have the logo to better represent the team. In order to come up with a better design, a logo-making contest was launched. Logos were solicited from participating countries through online submission. </a:t>
            </a:r>
          </a:p>
        </p:txBody>
      </p:sp>
      <p:grpSp>
        <p:nvGrpSpPr>
          <p:cNvPr id="8" name="Group 7">
            <a:extLst>
              <a:ext uri="{FF2B5EF4-FFF2-40B4-BE49-F238E27FC236}">
                <a16:creationId xmlns:a16="http://schemas.microsoft.com/office/drawing/2014/main" id="{CDC5930E-74AB-FD4D-AA7C-2B06119F0AE8}"/>
              </a:ext>
            </a:extLst>
          </p:cNvPr>
          <p:cNvGrpSpPr/>
          <p:nvPr/>
        </p:nvGrpSpPr>
        <p:grpSpPr>
          <a:xfrm>
            <a:off x="4058634" y="1280703"/>
            <a:ext cx="7761231" cy="2902562"/>
            <a:chOff x="4129361" y="1343667"/>
            <a:chExt cx="7761231" cy="2902562"/>
          </a:xfrm>
        </p:grpSpPr>
        <p:pic>
          <p:nvPicPr>
            <p:cNvPr id="7" name="Picture 6" descr="A close up of a logo&#10;&#10;Description automatically generated">
              <a:extLst>
                <a:ext uri="{FF2B5EF4-FFF2-40B4-BE49-F238E27FC236}">
                  <a16:creationId xmlns:a16="http://schemas.microsoft.com/office/drawing/2014/main" id="{BABC3E84-809C-094F-82EF-C887261DCBEB}"/>
                </a:ext>
              </a:extLst>
            </p:cNvPr>
            <p:cNvPicPr>
              <a:picLocks noChangeAspect="1"/>
            </p:cNvPicPr>
            <p:nvPr/>
          </p:nvPicPr>
          <p:blipFill rotWithShape="1">
            <a:blip r:embed="rId3"/>
            <a:srcRect l="5613" t="23225" r="4114" b="23565"/>
            <a:stretch/>
          </p:blipFill>
          <p:spPr>
            <a:xfrm>
              <a:off x="4129361" y="1343667"/>
              <a:ext cx="7761230" cy="2573241"/>
            </a:xfrm>
            <a:prstGeom prst="rect">
              <a:avLst/>
            </a:prstGeom>
          </p:spPr>
        </p:pic>
        <p:sp>
          <p:nvSpPr>
            <p:cNvPr id="9" name="Rectangle 8">
              <a:extLst>
                <a:ext uri="{FF2B5EF4-FFF2-40B4-BE49-F238E27FC236}">
                  <a16:creationId xmlns:a16="http://schemas.microsoft.com/office/drawing/2014/main" id="{23C4C6A8-FCBE-6A47-9ACD-07146509B54E}"/>
                </a:ext>
              </a:extLst>
            </p:cNvPr>
            <p:cNvSpPr/>
            <p:nvPr/>
          </p:nvSpPr>
          <p:spPr>
            <a:xfrm>
              <a:off x="4129362" y="3916908"/>
              <a:ext cx="7761230" cy="329321"/>
            </a:xfrm>
            <a:prstGeom prst="rect">
              <a:avLst/>
            </a:prstGeom>
          </p:spPr>
          <p:txBody>
            <a:bodyPr wrap="square">
              <a:spAutoFit/>
            </a:bodyPr>
            <a:lstStyle/>
            <a:p>
              <a:pPr indent="12700" algn="ctr">
                <a:lnSpc>
                  <a:spcPct val="110000"/>
                </a:lnSpc>
              </a:pPr>
              <a:r>
                <a:rPr lang="en-PH" sz="1400" i="1" dirty="0">
                  <a:latin typeface="Book Antiqua" panose="02040602050305030304" pitchFamily="18" charset="0"/>
                </a:rPr>
                <a:t>Previous BIRDS Satellite Project </a:t>
              </a:r>
              <a:r>
                <a:rPr lang="en-PH" sz="1400" i="1" dirty="0" smtClean="0">
                  <a:latin typeface="Book Antiqua" panose="02040602050305030304" pitchFamily="18" charset="0"/>
                </a:rPr>
                <a:t>logos. </a:t>
              </a:r>
              <a:r>
                <a:rPr lang="en-PH" sz="1400" i="1" dirty="0">
                  <a:latin typeface="Book Antiqua" panose="02040602050305030304" pitchFamily="18" charset="0"/>
                </a:rPr>
                <a:t>BIRDS-2 (Left), BIRDS-1 (Mid), and BIRDS-3 (Right)</a:t>
              </a:r>
            </a:p>
          </p:txBody>
        </p:sp>
      </p:grpSp>
      <p:sp>
        <p:nvSpPr>
          <p:cNvPr id="11" name="Rectangle 10">
            <a:extLst>
              <a:ext uri="{FF2B5EF4-FFF2-40B4-BE49-F238E27FC236}">
                <a16:creationId xmlns:a16="http://schemas.microsoft.com/office/drawing/2014/main" id="{25618166-CE4C-D749-9CA4-78A45934C23E}"/>
              </a:ext>
            </a:extLst>
          </p:cNvPr>
          <p:cNvSpPr/>
          <p:nvPr/>
        </p:nvSpPr>
        <p:spPr>
          <a:xfrm>
            <a:off x="4214584" y="4213498"/>
            <a:ext cx="7605279" cy="1858650"/>
          </a:xfrm>
          <a:prstGeom prst="rect">
            <a:avLst/>
          </a:prstGeom>
        </p:spPr>
        <p:txBody>
          <a:bodyPr wrap="square">
            <a:spAutoFit/>
          </a:bodyPr>
          <a:lstStyle/>
          <a:p>
            <a:pPr indent="403225" algn="just">
              <a:lnSpc>
                <a:spcPct val="110000"/>
              </a:lnSpc>
            </a:pPr>
            <a:r>
              <a:rPr lang="en-PH" sz="1500" dirty="0">
                <a:latin typeface="Book Antiqua" panose="02040602050305030304" pitchFamily="18" charset="0"/>
              </a:rPr>
              <a:t>Ten (10) entries from Japan, Paraguay, Philippines and Nepal were received during the online submission. The BIRDS-4 team members and Prof. Cho chose the winning logo among the submitted entries. </a:t>
            </a:r>
          </a:p>
          <a:p>
            <a:pPr indent="403225" algn="just">
              <a:lnSpc>
                <a:spcPct val="110000"/>
              </a:lnSpc>
            </a:pPr>
            <a:r>
              <a:rPr lang="en-PH" sz="1500" dirty="0">
                <a:latin typeface="Book Antiqua" panose="02040602050305030304" pitchFamily="18" charset="0"/>
              </a:rPr>
              <a:t>To better represent the BIRDS-4 project, the team also gave input by revising the chosen logo according to the message that it wants to convey to its stakeholders and to the community. As such, the final logo provides meaning through the different marks it possesses.</a:t>
            </a:r>
          </a:p>
        </p:txBody>
      </p:sp>
    </p:spTree>
    <p:extLst>
      <p:ext uri="{BB962C8B-B14F-4D97-AF65-F5344CB8AC3E}">
        <p14:creationId xmlns:p14="http://schemas.microsoft.com/office/powerpoint/2010/main" val="266078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51D4-810C-6340-B041-CC41F176EFFE}"/>
              </a:ext>
            </a:extLst>
          </p:cNvPr>
          <p:cNvSpPr>
            <a:spLocks noGrp="1"/>
          </p:cNvSpPr>
          <p:nvPr>
            <p:ph type="title"/>
          </p:nvPr>
        </p:nvSpPr>
        <p:spPr/>
        <p:txBody>
          <a:bodyPr/>
          <a:lstStyle/>
          <a:p>
            <a:r>
              <a:rPr lang="en-PH" dirty="0"/>
              <a:t>BIRDS-4 Official Logo</a:t>
            </a:r>
            <a:endParaRPr lang="en-US" dirty="0"/>
          </a:p>
        </p:txBody>
      </p:sp>
      <p:sp>
        <p:nvSpPr>
          <p:cNvPr id="4" name="Rectangle 3">
            <a:extLst>
              <a:ext uri="{FF2B5EF4-FFF2-40B4-BE49-F238E27FC236}">
                <a16:creationId xmlns:a16="http://schemas.microsoft.com/office/drawing/2014/main" id="{32AE3F29-80DE-8944-8E43-58A62227CE41}"/>
              </a:ext>
            </a:extLst>
          </p:cNvPr>
          <p:cNvSpPr/>
          <p:nvPr/>
        </p:nvSpPr>
        <p:spPr>
          <a:xfrm>
            <a:off x="225079" y="860511"/>
            <a:ext cx="3042179" cy="369332"/>
          </a:xfrm>
          <a:prstGeom prst="rect">
            <a:avLst/>
          </a:prstGeom>
        </p:spPr>
        <p:txBody>
          <a:bodyPr wrap="none">
            <a:spAutoFit/>
          </a:bodyPr>
          <a:lstStyle/>
          <a:p>
            <a:r>
              <a:rPr lang="en-US" dirty="0"/>
              <a:t>Written By: Mark Angelo </a:t>
            </a:r>
            <a:r>
              <a:rPr lang="en-US" dirty="0" err="1"/>
              <a:t>Purio</a:t>
            </a:r>
            <a:endParaRPr lang="en-US" dirty="0"/>
          </a:p>
        </p:txBody>
      </p:sp>
      <p:pic>
        <p:nvPicPr>
          <p:cNvPr id="3" name="Picture 2">
            <a:extLst>
              <a:ext uri="{FF2B5EF4-FFF2-40B4-BE49-F238E27FC236}">
                <a16:creationId xmlns:a16="http://schemas.microsoft.com/office/drawing/2014/main" id="{A49F818B-50FF-CF44-B375-D29088A26396}"/>
              </a:ext>
            </a:extLst>
          </p:cNvPr>
          <p:cNvPicPr>
            <a:picLocks noChangeAspect="1"/>
          </p:cNvPicPr>
          <p:nvPr/>
        </p:nvPicPr>
        <p:blipFill>
          <a:blip r:embed="rId3"/>
          <a:stretch>
            <a:fillRect/>
          </a:stretch>
        </p:blipFill>
        <p:spPr>
          <a:xfrm>
            <a:off x="2836992" y="1172700"/>
            <a:ext cx="9079237" cy="4952312"/>
          </a:xfrm>
          <a:prstGeom prst="rect">
            <a:avLst/>
          </a:prstGeom>
        </p:spPr>
      </p:pic>
      <p:sp>
        <p:nvSpPr>
          <p:cNvPr id="41" name="Rectangle 40">
            <a:extLst>
              <a:ext uri="{FF2B5EF4-FFF2-40B4-BE49-F238E27FC236}">
                <a16:creationId xmlns:a16="http://schemas.microsoft.com/office/drawing/2014/main" id="{6DFEF111-F7B1-984F-81A3-376259ADBA9F}"/>
              </a:ext>
            </a:extLst>
          </p:cNvPr>
          <p:cNvSpPr/>
          <p:nvPr/>
        </p:nvSpPr>
        <p:spPr>
          <a:xfrm>
            <a:off x="275770" y="1321560"/>
            <a:ext cx="2885176" cy="4916731"/>
          </a:xfrm>
          <a:prstGeom prst="rect">
            <a:avLst/>
          </a:prstGeom>
        </p:spPr>
        <p:txBody>
          <a:bodyPr wrap="square">
            <a:spAutoFit/>
          </a:bodyPr>
          <a:lstStyle/>
          <a:p>
            <a:pPr indent="403225" algn="just">
              <a:lnSpc>
                <a:spcPct val="110000"/>
              </a:lnSpc>
            </a:pPr>
            <a:r>
              <a:rPr lang="en-PH" sz="1500" dirty="0">
                <a:latin typeface="Book Antiqua" panose="02040602050305030304" pitchFamily="18" charset="0"/>
              </a:rPr>
              <a:t>The BIRDS-4 team members would like to express their deep appreciation to everyone who submitted their entries and helped us come up with a logo design that fits the project. Also, thank you Alex Sobieski for rendering the final logo.</a:t>
            </a:r>
          </a:p>
          <a:p>
            <a:pPr indent="403225" algn="just">
              <a:lnSpc>
                <a:spcPct val="110000"/>
              </a:lnSpc>
            </a:pPr>
            <a:r>
              <a:rPr lang="en-PH" sz="1500" dirty="0">
                <a:latin typeface="Book Antiqua" panose="02040602050305030304" pitchFamily="18" charset="0"/>
              </a:rPr>
              <a:t>You are all part of this milestone by the design which embodies the mission of the project and which represents our team accurately. Now that BIRDS-4 Satellite Project has its logo, winners will be contacted through e-mail and they get to have their names being written on the BIRDS-4 CubeSat.</a:t>
            </a:r>
          </a:p>
        </p:txBody>
      </p:sp>
      <p:sp>
        <p:nvSpPr>
          <p:cNvPr id="42" name="Rectangle 41">
            <a:extLst>
              <a:ext uri="{FF2B5EF4-FFF2-40B4-BE49-F238E27FC236}">
                <a16:creationId xmlns:a16="http://schemas.microsoft.com/office/drawing/2014/main" id="{67152B3E-A9D6-C942-9CF0-F1B1BFD6A4FE}"/>
              </a:ext>
            </a:extLst>
          </p:cNvPr>
          <p:cNvSpPr/>
          <p:nvPr/>
        </p:nvSpPr>
        <p:spPr>
          <a:xfrm>
            <a:off x="3057099" y="6067868"/>
            <a:ext cx="8859130" cy="320216"/>
          </a:xfrm>
          <a:prstGeom prst="rect">
            <a:avLst/>
          </a:prstGeom>
        </p:spPr>
        <p:txBody>
          <a:bodyPr wrap="square">
            <a:spAutoFit/>
          </a:bodyPr>
          <a:lstStyle/>
          <a:p>
            <a:pPr indent="12700" algn="ctr">
              <a:lnSpc>
                <a:spcPct val="110000"/>
              </a:lnSpc>
            </a:pPr>
            <a:r>
              <a:rPr lang="en-PH" sz="1400" i="1" dirty="0">
                <a:latin typeface="Book Antiqua" panose="02040602050305030304" pitchFamily="18" charset="0"/>
              </a:rPr>
              <a:t>BIRDS-4 Satellite Project Logo Entries</a:t>
            </a:r>
          </a:p>
        </p:txBody>
      </p:sp>
    </p:spTree>
    <p:extLst>
      <p:ext uri="{BB962C8B-B14F-4D97-AF65-F5344CB8AC3E}">
        <p14:creationId xmlns:p14="http://schemas.microsoft.com/office/powerpoint/2010/main" val="427179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51D4-810C-6340-B041-CC41F176EFFE}"/>
              </a:ext>
            </a:extLst>
          </p:cNvPr>
          <p:cNvSpPr>
            <a:spLocks noGrp="1"/>
          </p:cNvSpPr>
          <p:nvPr>
            <p:ph type="title"/>
          </p:nvPr>
        </p:nvSpPr>
        <p:spPr/>
        <p:txBody>
          <a:bodyPr/>
          <a:lstStyle/>
          <a:p>
            <a:r>
              <a:rPr lang="en-PH" dirty="0"/>
              <a:t>BIRDS-4 Official Logo</a:t>
            </a:r>
            <a:endParaRPr lang="en-US" dirty="0"/>
          </a:p>
        </p:txBody>
      </p:sp>
      <p:sp>
        <p:nvSpPr>
          <p:cNvPr id="4" name="Rectangle 3">
            <a:extLst>
              <a:ext uri="{FF2B5EF4-FFF2-40B4-BE49-F238E27FC236}">
                <a16:creationId xmlns:a16="http://schemas.microsoft.com/office/drawing/2014/main" id="{32AE3F29-80DE-8944-8E43-58A62227CE41}"/>
              </a:ext>
            </a:extLst>
          </p:cNvPr>
          <p:cNvSpPr/>
          <p:nvPr/>
        </p:nvSpPr>
        <p:spPr>
          <a:xfrm>
            <a:off x="225079" y="860511"/>
            <a:ext cx="3042179" cy="369332"/>
          </a:xfrm>
          <a:prstGeom prst="rect">
            <a:avLst/>
          </a:prstGeom>
        </p:spPr>
        <p:txBody>
          <a:bodyPr wrap="none">
            <a:spAutoFit/>
          </a:bodyPr>
          <a:lstStyle/>
          <a:p>
            <a:r>
              <a:rPr lang="en-US" dirty="0"/>
              <a:t>Written By: Mark Angelo </a:t>
            </a:r>
            <a:r>
              <a:rPr lang="en-US" dirty="0" err="1"/>
              <a:t>Purio</a:t>
            </a:r>
            <a:endParaRPr lang="en-US" dirty="0"/>
          </a:p>
        </p:txBody>
      </p:sp>
      <p:sp>
        <p:nvSpPr>
          <p:cNvPr id="17" name="Rectangle 16">
            <a:extLst>
              <a:ext uri="{FF2B5EF4-FFF2-40B4-BE49-F238E27FC236}">
                <a16:creationId xmlns:a16="http://schemas.microsoft.com/office/drawing/2014/main" id="{01964522-7C88-714C-8B54-14E8794FC7B9}"/>
              </a:ext>
            </a:extLst>
          </p:cNvPr>
          <p:cNvSpPr/>
          <p:nvPr/>
        </p:nvSpPr>
        <p:spPr>
          <a:xfrm>
            <a:off x="4469789" y="1622424"/>
            <a:ext cx="3762828" cy="1604735"/>
          </a:xfrm>
          <a:prstGeom prst="rect">
            <a:avLst/>
          </a:prstGeom>
        </p:spPr>
        <p:txBody>
          <a:bodyPr wrap="square">
            <a:spAutoFit/>
          </a:bodyPr>
          <a:lstStyle/>
          <a:p>
            <a:pPr indent="12700" algn="just">
              <a:lnSpc>
                <a:spcPct val="110000"/>
              </a:lnSpc>
            </a:pPr>
            <a:r>
              <a:rPr lang="en-PH" sz="1500" b="1" i="1" u="sng" dirty="0">
                <a:latin typeface="Book Antiqua" panose="02040602050305030304" pitchFamily="18" charset="0"/>
              </a:rPr>
              <a:t>Orthogonal Cube Shape</a:t>
            </a:r>
          </a:p>
          <a:p>
            <a:pPr indent="12700" algn="just">
              <a:lnSpc>
                <a:spcPct val="110000"/>
              </a:lnSpc>
            </a:pPr>
            <a:r>
              <a:rPr lang="en-PH" sz="1500" dirty="0">
                <a:latin typeface="Book Antiqua" panose="02040602050305030304" pitchFamily="18" charset="0"/>
              </a:rPr>
              <a:t>Gives an impression of a cube in an orthogonal perspective which embodies the CubeSat (Cube Satellite) that the team will be designing, building and deploying to space.</a:t>
            </a:r>
          </a:p>
        </p:txBody>
      </p:sp>
      <p:sp>
        <p:nvSpPr>
          <p:cNvPr id="10" name="Rectangle 9">
            <a:extLst>
              <a:ext uri="{FF2B5EF4-FFF2-40B4-BE49-F238E27FC236}">
                <a16:creationId xmlns:a16="http://schemas.microsoft.com/office/drawing/2014/main" id="{8BECC9E6-D4D7-A245-AA14-B2A7F4725C04}"/>
              </a:ext>
            </a:extLst>
          </p:cNvPr>
          <p:cNvSpPr/>
          <p:nvPr/>
        </p:nvSpPr>
        <p:spPr>
          <a:xfrm>
            <a:off x="4378805" y="1117484"/>
            <a:ext cx="7537424" cy="397032"/>
          </a:xfrm>
          <a:prstGeom prst="rect">
            <a:avLst/>
          </a:prstGeom>
        </p:spPr>
        <p:txBody>
          <a:bodyPr wrap="square">
            <a:spAutoFit/>
          </a:bodyPr>
          <a:lstStyle/>
          <a:p>
            <a:pPr indent="12700" algn="ctr">
              <a:lnSpc>
                <a:spcPct val="110000"/>
              </a:lnSpc>
            </a:pPr>
            <a:r>
              <a:rPr lang="en-PH" b="1" dirty="0" smtClean="0">
                <a:latin typeface="Book Antiqua" panose="02040602050305030304" pitchFamily="18" charset="0"/>
              </a:rPr>
              <a:t>Logo’s </a:t>
            </a:r>
            <a:r>
              <a:rPr lang="en-PH" b="1" dirty="0">
                <a:latin typeface="Book Antiqua" panose="02040602050305030304" pitchFamily="18" charset="0"/>
              </a:rPr>
              <a:t>Meaning</a:t>
            </a:r>
          </a:p>
        </p:txBody>
      </p:sp>
      <p:sp>
        <p:nvSpPr>
          <p:cNvPr id="11" name="Rectangle 10">
            <a:extLst>
              <a:ext uri="{FF2B5EF4-FFF2-40B4-BE49-F238E27FC236}">
                <a16:creationId xmlns:a16="http://schemas.microsoft.com/office/drawing/2014/main" id="{82D37E62-A347-D541-AA83-0ED189DD4671}"/>
              </a:ext>
            </a:extLst>
          </p:cNvPr>
          <p:cNvSpPr/>
          <p:nvPr/>
        </p:nvSpPr>
        <p:spPr>
          <a:xfrm>
            <a:off x="4469789" y="3415079"/>
            <a:ext cx="3762828" cy="2874313"/>
          </a:xfrm>
          <a:prstGeom prst="rect">
            <a:avLst/>
          </a:prstGeom>
        </p:spPr>
        <p:txBody>
          <a:bodyPr wrap="square">
            <a:spAutoFit/>
          </a:bodyPr>
          <a:lstStyle/>
          <a:p>
            <a:pPr indent="12700" algn="just">
              <a:lnSpc>
                <a:spcPct val="110000"/>
              </a:lnSpc>
            </a:pPr>
            <a:r>
              <a:rPr lang="en-PH" sz="1500" b="1" i="1" u="sng" dirty="0">
                <a:latin typeface="Book Antiqua" panose="02040602050305030304" pitchFamily="18" charset="0"/>
              </a:rPr>
              <a:t>Country Flags in the Middle</a:t>
            </a:r>
          </a:p>
          <a:p>
            <a:pPr indent="12700" algn="just">
              <a:lnSpc>
                <a:spcPct val="110000"/>
              </a:lnSpc>
            </a:pPr>
            <a:r>
              <a:rPr lang="en-PH" sz="1500" dirty="0">
                <a:latin typeface="Book Antiqua" panose="02040602050305030304" pitchFamily="18" charset="0"/>
              </a:rPr>
              <a:t>The flags represent the participating countries for this satellite project: Japan, Paraguay and Philippines. It is arranged to form an orthogonal cube shape as well, taking into consideration their respective  geographical locations in the map. Moreover, the connection between the flags symbolizes being one in this endeavor and foster solidarity while building the satellite</a:t>
            </a:r>
          </a:p>
        </p:txBody>
      </p:sp>
      <p:sp>
        <p:nvSpPr>
          <p:cNvPr id="12" name="Rectangle 11">
            <a:extLst>
              <a:ext uri="{FF2B5EF4-FFF2-40B4-BE49-F238E27FC236}">
                <a16:creationId xmlns:a16="http://schemas.microsoft.com/office/drawing/2014/main" id="{71CC73E3-4546-3C45-85A1-964A7656BA9E}"/>
              </a:ext>
            </a:extLst>
          </p:cNvPr>
          <p:cNvSpPr/>
          <p:nvPr/>
        </p:nvSpPr>
        <p:spPr>
          <a:xfrm>
            <a:off x="8232617" y="3610866"/>
            <a:ext cx="3762828" cy="1858650"/>
          </a:xfrm>
          <a:prstGeom prst="rect">
            <a:avLst/>
          </a:prstGeom>
        </p:spPr>
        <p:txBody>
          <a:bodyPr wrap="square">
            <a:spAutoFit/>
          </a:bodyPr>
          <a:lstStyle/>
          <a:p>
            <a:pPr indent="12700" algn="just">
              <a:lnSpc>
                <a:spcPct val="110000"/>
              </a:lnSpc>
            </a:pPr>
            <a:r>
              <a:rPr lang="en-PH" sz="1500" b="1" i="1" u="sng" dirty="0">
                <a:latin typeface="Book Antiqua" panose="02040602050305030304" pitchFamily="18" charset="0"/>
              </a:rPr>
              <a:t>3 Stars with 4 Points</a:t>
            </a:r>
          </a:p>
          <a:p>
            <a:pPr indent="12700" algn="just">
              <a:lnSpc>
                <a:spcPct val="110000"/>
              </a:lnSpc>
            </a:pPr>
            <a:r>
              <a:rPr lang="en-PH" sz="1500" dirty="0">
                <a:latin typeface="Book Antiqua" panose="02040602050305030304" pitchFamily="18" charset="0"/>
              </a:rPr>
              <a:t>The three (3) stars represents the three satellites to be built for each of the countries while the star in itself represents the satellite being in space. In addition the intentional use of 4-pointed star denotes that this project is fourth of its kind.</a:t>
            </a:r>
          </a:p>
        </p:txBody>
      </p:sp>
      <p:sp>
        <p:nvSpPr>
          <p:cNvPr id="13" name="Rectangle 12">
            <a:extLst>
              <a:ext uri="{FF2B5EF4-FFF2-40B4-BE49-F238E27FC236}">
                <a16:creationId xmlns:a16="http://schemas.microsoft.com/office/drawing/2014/main" id="{D7B3254A-454C-8341-8D25-00AB06AFECF8}"/>
              </a:ext>
            </a:extLst>
          </p:cNvPr>
          <p:cNvSpPr/>
          <p:nvPr/>
        </p:nvSpPr>
        <p:spPr>
          <a:xfrm>
            <a:off x="8147517" y="1624583"/>
            <a:ext cx="3762828" cy="1858650"/>
          </a:xfrm>
          <a:prstGeom prst="rect">
            <a:avLst/>
          </a:prstGeom>
        </p:spPr>
        <p:txBody>
          <a:bodyPr wrap="square">
            <a:spAutoFit/>
          </a:bodyPr>
          <a:lstStyle/>
          <a:p>
            <a:pPr indent="12700" algn="just">
              <a:lnSpc>
                <a:spcPct val="110000"/>
              </a:lnSpc>
            </a:pPr>
            <a:r>
              <a:rPr lang="en-PH" sz="1500" b="1" i="1" u="sng" dirty="0">
                <a:latin typeface="Book Antiqua" panose="02040602050305030304" pitchFamily="18" charset="0"/>
              </a:rPr>
              <a:t>Curve Line at the Bottom</a:t>
            </a:r>
          </a:p>
          <a:p>
            <a:pPr indent="12700" algn="just">
              <a:lnSpc>
                <a:spcPct val="110000"/>
              </a:lnSpc>
            </a:pPr>
            <a:r>
              <a:rPr lang="en-PH" sz="1500" dirty="0">
                <a:latin typeface="Book Antiqua" panose="02040602050305030304" pitchFamily="18" charset="0"/>
              </a:rPr>
              <a:t>This line denotes the earth’s horizon as seen from space. Its presence suggests that despite of the satellite being away from our home planet, it will still communicate to earth wirelessly providing important data from its missions.</a:t>
            </a:r>
          </a:p>
        </p:txBody>
      </p:sp>
      <p:grpSp>
        <p:nvGrpSpPr>
          <p:cNvPr id="14" name="Group 13">
            <a:extLst>
              <a:ext uri="{FF2B5EF4-FFF2-40B4-BE49-F238E27FC236}">
                <a16:creationId xmlns:a16="http://schemas.microsoft.com/office/drawing/2014/main" id="{BD055F9F-D1A3-3844-8280-915DF820E74F}"/>
              </a:ext>
            </a:extLst>
          </p:cNvPr>
          <p:cNvGrpSpPr/>
          <p:nvPr/>
        </p:nvGrpSpPr>
        <p:grpSpPr>
          <a:xfrm>
            <a:off x="0" y="1308786"/>
            <a:ext cx="4597105" cy="5068990"/>
            <a:chOff x="117877" y="1196837"/>
            <a:chExt cx="4597105" cy="5068990"/>
          </a:xfrm>
        </p:grpSpPr>
        <p:sp>
          <p:nvSpPr>
            <p:cNvPr id="15" name="Rectangle 14">
              <a:extLst>
                <a:ext uri="{FF2B5EF4-FFF2-40B4-BE49-F238E27FC236}">
                  <a16:creationId xmlns:a16="http://schemas.microsoft.com/office/drawing/2014/main" id="{C57BF6B2-033B-CA4B-9952-73EBA9F6AB26}"/>
                </a:ext>
              </a:extLst>
            </p:cNvPr>
            <p:cNvSpPr/>
            <p:nvPr/>
          </p:nvSpPr>
          <p:spPr>
            <a:xfrm>
              <a:off x="225079" y="5936506"/>
              <a:ext cx="4489903" cy="329321"/>
            </a:xfrm>
            <a:prstGeom prst="rect">
              <a:avLst/>
            </a:prstGeom>
          </p:spPr>
          <p:txBody>
            <a:bodyPr wrap="square">
              <a:spAutoFit/>
            </a:bodyPr>
            <a:lstStyle/>
            <a:p>
              <a:pPr indent="12700" algn="ctr">
                <a:lnSpc>
                  <a:spcPct val="110000"/>
                </a:lnSpc>
              </a:pPr>
              <a:r>
                <a:rPr lang="en-PH" sz="1400" i="1" dirty="0">
                  <a:latin typeface="Book Antiqua" panose="02040602050305030304" pitchFamily="18" charset="0"/>
                </a:rPr>
                <a:t>BIRDS-4 Satellite Project official </a:t>
              </a:r>
              <a:r>
                <a:rPr lang="en-PH" sz="1400" i="1" dirty="0" smtClean="0">
                  <a:latin typeface="Book Antiqua" panose="02040602050305030304" pitchFamily="18" charset="0"/>
                </a:rPr>
                <a:t>logo</a:t>
              </a:r>
              <a:endParaRPr lang="en-PH" sz="1400" i="1" dirty="0">
                <a:latin typeface="Book Antiqua" panose="02040602050305030304" pitchFamily="18" charset="0"/>
              </a:endParaRPr>
            </a:p>
          </p:txBody>
        </p:sp>
        <p:pic>
          <p:nvPicPr>
            <p:cNvPr id="16" name="Picture 15" descr="A close up of a logo&#10;&#10;Description automatically generated">
              <a:extLst>
                <a:ext uri="{FF2B5EF4-FFF2-40B4-BE49-F238E27FC236}">
                  <a16:creationId xmlns:a16="http://schemas.microsoft.com/office/drawing/2014/main" id="{A143BEF3-A615-3946-B632-9478E8398A2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877" y="1196837"/>
              <a:ext cx="4597105" cy="4800652"/>
            </a:xfrm>
            <a:prstGeom prst="rect">
              <a:avLst/>
            </a:prstGeom>
          </p:spPr>
        </p:pic>
      </p:grpSp>
    </p:spTree>
    <p:extLst>
      <p:ext uri="{BB962C8B-B14F-4D97-AF65-F5344CB8AC3E}">
        <p14:creationId xmlns:p14="http://schemas.microsoft.com/office/powerpoint/2010/main" val="291053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51D4-810C-6340-B041-CC41F176EFFE}"/>
              </a:ext>
            </a:extLst>
          </p:cNvPr>
          <p:cNvSpPr>
            <a:spLocks noGrp="1"/>
          </p:cNvSpPr>
          <p:nvPr>
            <p:ph type="title"/>
          </p:nvPr>
        </p:nvSpPr>
        <p:spPr/>
        <p:txBody>
          <a:bodyPr/>
          <a:lstStyle/>
          <a:p>
            <a:r>
              <a:rPr lang="en-PH" dirty="0"/>
              <a:t>BIRDS-4 Official Logo</a:t>
            </a:r>
            <a:endParaRPr lang="en-US" dirty="0"/>
          </a:p>
        </p:txBody>
      </p:sp>
      <p:sp>
        <p:nvSpPr>
          <p:cNvPr id="4" name="Rectangle 3">
            <a:extLst>
              <a:ext uri="{FF2B5EF4-FFF2-40B4-BE49-F238E27FC236}">
                <a16:creationId xmlns:a16="http://schemas.microsoft.com/office/drawing/2014/main" id="{32AE3F29-80DE-8944-8E43-58A62227CE41}"/>
              </a:ext>
            </a:extLst>
          </p:cNvPr>
          <p:cNvSpPr/>
          <p:nvPr/>
        </p:nvSpPr>
        <p:spPr>
          <a:xfrm>
            <a:off x="225079" y="860511"/>
            <a:ext cx="3042179" cy="369332"/>
          </a:xfrm>
          <a:prstGeom prst="rect">
            <a:avLst/>
          </a:prstGeom>
        </p:spPr>
        <p:txBody>
          <a:bodyPr wrap="none">
            <a:spAutoFit/>
          </a:bodyPr>
          <a:lstStyle/>
          <a:p>
            <a:r>
              <a:rPr lang="en-US" dirty="0"/>
              <a:t>Written By: Mark Angelo </a:t>
            </a:r>
            <a:r>
              <a:rPr lang="en-US" dirty="0" err="1"/>
              <a:t>Purio</a:t>
            </a:r>
            <a:endParaRPr lang="en-US" dirty="0"/>
          </a:p>
        </p:txBody>
      </p:sp>
      <p:sp>
        <p:nvSpPr>
          <p:cNvPr id="17" name="Rectangle 16">
            <a:extLst>
              <a:ext uri="{FF2B5EF4-FFF2-40B4-BE49-F238E27FC236}">
                <a16:creationId xmlns:a16="http://schemas.microsoft.com/office/drawing/2014/main" id="{01964522-7C88-714C-8B54-14E8794FC7B9}"/>
              </a:ext>
            </a:extLst>
          </p:cNvPr>
          <p:cNvSpPr/>
          <p:nvPr/>
        </p:nvSpPr>
        <p:spPr>
          <a:xfrm>
            <a:off x="4469789" y="1622424"/>
            <a:ext cx="7446440" cy="1098058"/>
          </a:xfrm>
          <a:prstGeom prst="rect">
            <a:avLst/>
          </a:prstGeom>
        </p:spPr>
        <p:txBody>
          <a:bodyPr wrap="square">
            <a:spAutoFit/>
          </a:bodyPr>
          <a:lstStyle/>
          <a:p>
            <a:pPr indent="12700" algn="just">
              <a:lnSpc>
                <a:spcPct val="110000"/>
              </a:lnSpc>
            </a:pPr>
            <a:r>
              <a:rPr lang="en-PH" sz="1500" b="1" i="1" u="sng" dirty="0">
                <a:latin typeface="Book Antiqua" panose="02040602050305030304" pitchFamily="18" charset="0"/>
              </a:rPr>
              <a:t>Three (3) L-Shaped Chevrons</a:t>
            </a:r>
          </a:p>
          <a:p>
            <a:pPr indent="12700" algn="just">
              <a:lnSpc>
                <a:spcPct val="110000"/>
              </a:lnSpc>
            </a:pPr>
            <a:r>
              <a:rPr lang="en-PH" sz="1500" dirty="0">
                <a:latin typeface="Book Antiqua" panose="02040602050305030304" pitchFamily="18" charset="0"/>
              </a:rPr>
              <a:t>Being true to its primary mission, these chevrons, aside from forming the hexagonal shape, signifies three letter L’s which is an abbreviation of 3 words: </a:t>
            </a:r>
            <a:r>
              <a:rPr lang="en-PH" sz="1500" b="1" i="1" dirty="0">
                <a:latin typeface="Book Antiqua" panose="02040602050305030304" pitchFamily="18" charset="0"/>
              </a:rPr>
              <a:t>Lean</a:t>
            </a:r>
            <a:r>
              <a:rPr lang="en-PH" sz="1500" dirty="0">
                <a:latin typeface="Book Antiqua" panose="02040602050305030304" pitchFamily="18" charset="0"/>
              </a:rPr>
              <a:t>, </a:t>
            </a:r>
            <a:r>
              <a:rPr lang="en-PH" sz="1500" b="1" i="1" dirty="0">
                <a:latin typeface="Book Antiqua" panose="02040602050305030304" pitchFamily="18" charset="0"/>
              </a:rPr>
              <a:t>Learn</a:t>
            </a:r>
            <a:r>
              <a:rPr lang="en-PH" sz="1500" dirty="0">
                <a:latin typeface="Book Antiqua" panose="02040602050305030304" pitchFamily="18" charset="0"/>
              </a:rPr>
              <a:t> and </a:t>
            </a:r>
            <a:r>
              <a:rPr lang="en-PH" sz="1500" b="1" i="1" dirty="0">
                <a:latin typeface="Book Antiqua" panose="02040602050305030304" pitchFamily="18" charset="0"/>
              </a:rPr>
              <a:t>Lead</a:t>
            </a:r>
            <a:r>
              <a:rPr lang="en-PH" sz="1500" dirty="0">
                <a:latin typeface="Book Antiqua" panose="02040602050305030304" pitchFamily="18" charset="0"/>
              </a:rPr>
              <a:t>.</a:t>
            </a:r>
          </a:p>
        </p:txBody>
      </p:sp>
      <p:sp>
        <p:nvSpPr>
          <p:cNvPr id="10" name="Rectangle 9">
            <a:extLst>
              <a:ext uri="{FF2B5EF4-FFF2-40B4-BE49-F238E27FC236}">
                <a16:creationId xmlns:a16="http://schemas.microsoft.com/office/drawing/2014/main" id="{8BECC9E6-D4D7-A245-AA14-B2A7F4725C04}"/>
              </a:ext>
            </a:extLst>
          </p:cNvPr>
          <p:cNvSpPr/>
          <p:nvPr/>
        </p:nvSpPr>
        <p:spPr>
          <a:xfrm>
            <a:off x="4378805" y="1117484"/>
            <a:ext cx="7537424" cy="397032"/>
          </a:xfrm>
          <a:prstGeom prst="rect">
            <a:avLst/>
          </a:prstGeom>
        </p:spPr>
        <p:txBody>
          <a:bodyPr wrap="square">
            <a:spAutoFit/>
          </a:bodyPr>
          <a:lstStyle/>
          <a:p>
            <a:pPr indent="12700" algn="ctr">
              <a:lnSpc>
                <a:spcPct val="110000"/>
              </a:lnSpc>
            </a:pPr>
            <a:r>
              <a:rPr lang="en-PH" b="1" dirty="0" smtClean="0">
                <a:latin typeface="Book Antiqua" panose="02040602050305030304" pitchFamily="18" charset="0"/>
              </a:rPr>
              <a:t>Logo’s </a:t>
            </a:r>
            <a:r>
              <a:rPr lang="en-PH" b="1" dirty="0">
                <a:latin typeface="Book Antiqua" panose="02040602050305030304" pitchFamily="18" charset="0"/>
              </a:rPr>
              <a:t>Meaning</a:t>
            </a:r>
          </a:p>
        </p:txBody>
      </p:sp>
      <p:sp>
        <p:nvSpPr>
          <p:cNvPr id="14" name="Rectangle 13">
            <a:extLst>
              <a:ext uri="{FF2B5EF4-FFF2-40B4-BE49-F238E27FC236}">
                <a16:creationId xmlns:a16="http://schemas.microsoft.com/office/drawing/2014/main" id="{A5BB8F04-585E-0E45-BE90-A479AF2FB172}"/>
              </a:ext>
            </a:extLst>
          </p:cNvPr>
          <p:cNvSpPr/>
          <p:nvPr/>
        </p:nvSpPr>
        <p:spPr>
          <a:xfrm>
            <a:off x="4574422" y="2720482"/>
            <a:ext cx="2311813" cy="3636060"/>
          </a:xfrm>
          <a:prstGeom prst="rect">
            <a:avLst/>
          </a:prstGeom>
        </p:spPr>
        <p:txBody>
          <a:bodyPr wrap="square">
            <a:spAutoFit/>
          </a:bodyPr>
          <a:lstStyle/>
          <a:p>
            <a:pPr indent="12700" algn="ctr">
              <a:lnSpc>
                <a:spcPct val="110000"/>
              </a:lnSpc>
            </a:pPr>
            <a:r>
              <a:rPr lang="en-PH" sz="1500" b="1" i="1" u="sng" dirty="0">
                <a:latin typeface="Book Antiqua" panose="02040602050305030304" pitchFamily="18" charset="0"/>
              </a:rPr>
              <a:t>Lean</a:t>
            </a:r>
          </a:p>
          <a:p>
            <a:pPr indent="12700" algn="just">
              <a:lnSpc>
                <a:spcPct val="110000"/>
              </a:lnSpc>
            </a:pPr>
            <a:r>
              <a:rPr lang="en-PH" sz="1500" dirty="0">
                <a:latin typeface="Book Antiqua" panose="02040602050305030304" pitchFamily="18" charset="0"/>
              </a:rPr>
              <a:t>As an interesting and challenging way to build a satellite, the lean satellite concept emphasizes on building high quality satellites with minimum cost and shortest time possible. Applying such concept, the team is working together to achieve this while focusing on its goals.</a:t>
            </a:r>
          </a:p>
        </p:txBody>
      </p:sp>
      <p:sp>
        <p:nvSpPr>
          <p:cNvPr id="15" name="Rectangle 14">
            <a:extLst>
              <a:ext uri="{FF2B5EF4-FFF2-40B4-BE49-F238E27FC236}">
                <a16:creationId xmlns:a16="http://schemas.microsoft.com/office/drawing/2014/main" id="{3660E8E8-8EF2-1349-98C2-E384F8410586}"/>
              </a:ext>
            </a:extLst>
          </p:cNvPr>
          <p:cNvSpPr/>
          <p:nvPr/>
        </p:nvSpPr>
        <p:spPr>
          <a:xfrm>
            <a:off x="7089419" y="2727294"/>
            <a:ext cx="2311813" cy="3128229"/>
          </a:xfrm>
          <a:prstGeom prst="rect">
            <a:avLst/>
          </a:prstGeom>
        </p:spPr>
        <p:txBody>
          <a:bodyPr wrap="square">
            <a:spAutoFit/>
          </a:bodyPr>
          <a:lstStyle/>
          <a:p>
            <a:pPr indent="12700" algn="ctr">
              <a:lnSpc>
                <a:spcPct val="110000"/>
              </a:lnSpc>
            </a:pPr>
            <a:r>
              <a:rPr lang="en-PH" sz="1500" b="1" i="1" u="sng" dirty="0">
                <a:latin typeface="Book Antiqua" panose="02040602050305030304" pitchFamily="18" charset="0"/>
              </a:rPr>
              <a:t>Learn</a:t>
            </a:r>
          </a:p>
          <a:p>
            <a:pPr indent="12700" algn="just">
              <a:lnSpc>
                <a:spcPct val="110000"/>
              </a:lnSpc>
            </a:pPr>
            <a:r>
              <a:rPr lang="en-PH" sz="1500" dirty="0">
                <a:latin typeface="Book Antiqua" panose="02040602050305030304" pitchFamily="18" charset="0"/>
              </a:rPr>
              <a:t>Building the satellite involves learning every aspect of it from technical to managerial work. The team members will acquire the needed skills and aptitude needed to build their own satellite when they return to their home countries.</a:t>
            </a:r>
          </a:p>
        </p:txBody>
      </p:sp>
      <p:sp>
        <p:nvSpPr>
          <p:cNvPr id="16" name="Rectangle 15">
            <a:extLst>
              <a:ext uri="{FF2B5EF4-FFF2-40B4-BE49-F238E27FC236}">
                <a16:creationId xmlns:a16="http://schemas.microsoft.com/office/drawing/2014/main" id="{EDF2A162-204D-9048-AC53-304E95C2CFEC}"/>
              </a:ext>
            </a:extLst>
          </p:cNvPr>
          <p:cNvSpPr/>
          <p:nvPr/>
        </p:nvSpPr>
        <p:spPr>
          <a:xfrm>
            <a:off x="9604416" y="2720482"/>
            <a:ext cx="2311813" cy="3382144"/>
          </a:xfrm>
          <a:prstGeom prst="rect">
            <a:avLst/>
          </a:prstGeom>
        </p:spPr>
        <p:txBody>
          <a:bodyPr wrap="square">
            <a:spAutoFit/>
          </a:bodyPr>
          <a:lstStyle/>
          <a:p>
            <a:pPr indent="12700" algn="ctr">
              <a:lnSpc>
                <a:spcPct val="110000"/>
              </a:lnSpc>
            </a:pPr>
            <a:r>
              <a:rPr lang="en-PH" sz="1500" b="1" i="1" u="sng" dirty="0">
                <a:latin typeface="Book Antiqua" panose="02040602050305030304" pitchFamily="18" charset="0"/>
              </a:rPr>
              <a:t>Lead</a:t>
            </a:r>
          </a:p>
          <a:p>
            <a:pPr indent="12700" algn="just">
              <a:lnSpc>
                <a:spcPct val="110000"/>
              </a:lnSpc>
            </a:pPr>
            <a:r>
              <a:rPr lang="en-PH" sz="1500" dirty="0">
                <a:latin typeface="Book Antiqua" panose="02040602050305030304" pitchFamily="18" charset="0"/>
              </a:rPr>
              <a:t>As future leaders in terms of space technology for their respective countries, BIRDS-4 team members will be honed to imbibe the team spirit and leadership skills and be frontrunners as advocates of space science and technology to their home countries.</a:t>
            </a:r>
          </a:p>
        </p:txBody>
      </p:sp>
      <p:grpSp>
        <p:nvGrpSpPr>
          <p:cNvPr id="13" name="Group 12">
            <a:extLst>
              <a:ext uri="{FF2B5EF4-FFF2-40B4-BE49-F238E27FC236}">
                <a16:creationId xmlns:a16="http://schemas.microsoft.com/office/drawing/2014/main" id="{BD055F9F-D1A3-3844-8280-915DF820E74F}"/>
              </a:ext>
            </a:extLst>
          </p:cNvPr>
          <p:cNvGrpSpPr/>
          <p:nvPr/>
        </p:nvGrpSpPr>
        <p:grpSpPr>
          <a:xfrm>
            <a:off x="0" y="1308786"/>
            <a:ext cx="4597105" cy="5068990"/>
            <a:chOff x="117877" y="1196837"/>
            <a:chExt cx="4597105" cy="5068990"/>
          </a:xfrm>
        </p:grpSpPr>
        <p:sp>
          <p:nvSpPr>
            <p:cNvPr id="18" name="Rectangle 17">
              <a:extLst>
                <a:ext uri="{FF2B5EF4-FFF2-40B4-BE49-F238E27FC236}">
                  <a16:creationId xmlns:a16="http://schemas.microsoft.com/office/drawing/2014/main" id="{C57BF6B2-033B-CA4B-9952-73EBA9F6AB26}"/>
                </a:ext>
              </a:extLst>
            </p:cNvPr>
            <p:cNvSpPr/>
            <p:nvPr/>
          </p:nvSpPr>
          <p:spPr>
            <a:xfrm>
              <a:off x="225079" y="5936506"/>
              <a:ext cx="4489903" cy="329321"/>
            </a:xfrm>
            <a:prstGeom prst="rect">
              <a:avLst/>
            </a:prstGeom>
          </p:spPr>
          <p:txBody>
            <a:bodyPr wrap="square">
              <a:spAutoFit/>
            </a:bodyPr>
            <a:lstStyle/>
            <a:p>
              <a:pPr indent="12700" algn="ctr">
                <a:lnSpc>
                  <a:spcPct val="110000"/>
                </a:lnSpc>
              </a:pPr>
              <a:r>
                <a:rPr lang="en-PH" sz="1400" i="1" dirty="0">
                  <a:latin typeface="Book Antiqua" panose="02040602050305030304" pitchFamily="18" charset="0"/>
                </a:rPr>
                <a:t>BIRDS-4 Satellite Project official </a:t>
              </a:r>
              <a:r>
                <a:rPr lang="en-PH" sz="1400" i="1" dirty="0" smtClean="0">
                  <a:latin typeface="Book Antiqua" panose="02040602050305030304" pitchFamily="18" charset="0"/>
                </a:rPr>
                <a:t>logo</a:t>
              </a:r>
              <a:endParaRPr lang="en-PH" sz="1400" i="1" dirty="0">
                <a:latin typeface="Book Antiqua" panose="02040602050305030304" pitchFamily="18" charset="0"/>
              </a:endParaRPr>
            </a:p>
          </p:txBody>
        </p:sp>
        <p:pic>
          <p:nvPicPr>
            <p:cNvPr id="22" name="Picture 21" descr="A close up of a logo&#10;&#10;Description automatically generated">
              <a:extLst>
                <a:ext uri="{FF2B5EF4-FFF2-40B4-BE49-F238E27FC236}">
                  <a16:creationId xmlns:a16="http://schemas.microsoft.com/office/drawing/2014/main" id="{A143BEF3-A615-3946-B632-9478E8398A2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877" y="1196837"/>
              <a:ext cx="4597105" cy="4800652"/>
            </a:xfrm>
            <a:prstGeom prst="rect">
              <a:avLst/>
            </a:prstGeom>
          </p:spPr>
        </p:pic>
      </p:grpSp>
    </p:spTree>
    <p:extLst>
      <p:ext uri="{BB962C8B-B14F-4D97-AF65-F5344CB8AC3E}">
        <p14:creationId xmlns:p14="http://schemas.microsoft.com/office/powerpoint/2010/main" val="1864796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RDS Newsletter Sample" id="{9B26599C-2213-FB46-B803-36F3AF4A382B}" vid="{08E94771-8F7D-B748-B696-C3AAB10C99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3156</TotalTime>
  <Words>769</Words>
  <Application>Microsoft Office PowerPoint</Application>
  <PresentationFormat>Widescreen</PresentationFormat>
  <Paragraphs>44</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Agency FB</vt:lpstr>
      <vt:lpstr>Arial</vt:lpstr>
      <vt:lpstr>Book Antiqua</vt:lpstr>
      <vt:lpstr>Calibri</vt:lpstr>
      <vt:lpstr>Calibri Light</vt:lpstr>
      <vt:lpstr>Wingdings</vt:lpstr>
      <vt:lpstr>Office Theme</vt:lpstr>
      <vt:lpstr>BIRDS-4’s Official Logo</vt:lpstr>
      <vt:lpstr>BIRDS-4 Official Logo</vt:lpstr>
      <vt:lpstr>BIRDS-4 Official Logo</vt:lpstr>
      <vt:lpstr>BIRDS-4 Official Logo</vt:lpstr>
      <vt:lpstr>BIRDS-4 Official 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Angelo Purio</dc:creator>
  <cp:lastModifiedBy>Yigit Cay</cp:lastModifiedBy>
  <cp:revision>91</cp:revision>
  <dcterms:created xsi:type="dcterms:W3CDTF">2018-11-07T00:14:20Z</dcterms:created>
  <dcterms:modified xsi:type="dcterms:W3CDTF">2019-02-15T15:22:14Z</dcterms:modified>
</cp:coreProperties>
</file>